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297" r:id="rId3"/>
    <p:sldId id="327" r:id="rId4"/>
    <p:sldId id="298" r:id="rId5"/>
    <p:sldId id="259" r:id="rId6"/>
    <p:sldId id="303" r:id="rId7"/>
    <p:sldId id="300" r:id="rId8"/>
    <p:sldId id="301" r:id="rId9"/>
    <p:sldId id="302" r:id="rId10"/>
    <p:sldId id="304" r:id="rId11"/>
    <p:sldId id="305" r:id="rId12"/>
    <p:sldId id="309" r:id="rId13"/>
    <p:sldId id="311" r:id="rId14"/>
    <p:sldId id="319" r:id="rId15"/>
    <p:sldId id="325" r:id="rId16"/>
    <p:sldId id="314" r:id="rId17"/>
    <p:sldId id="315" r:id="rId18"/>
    <p:sldId id="316" r:id="rId19"/>
    <p:sldId id="313" r:id="rId20"/>
    <p:sldId id="317" r:id="rId21"/>
    <p:sldId id="257" r:id="rId22"/>
    <p:sldId id="268" r:id="rId23"/>
    <p:sldId id="261" r:id="rId24"/>
    <p:sldId id="262" r:id="rId25"/>
    <p:sldId id="320" r:id="rId26"/>
    <p:sldId id="264" r:id="rId27"/>
    <p:sldId id="281" r:id="rId28"/>
    <p:sldId id="285" r:id="rId29"/>
    <p:sldId id="286" r:id="rId30"/>
    <p:sldId id="287" r:id="rId31"/>
    <p:sldId id="288" r:id="rId32"/>
    <p:sldId id="289" r:id="rId33"/>
    <p:sldId id="283" r:id="rId34"/>
    <p:sldId id="322" r:id="rId35"/>
    <p:sldId id="321" r:id="rId36"/>
    <p:sldId id="323" r:id="rId37"/>
    <p:sldId id="324" r:id="rId38"/>
    <p:sldId id="265" r:id="rId39"/>
    <p:sldId id="266" r:id="rId40"/>
    <p:sldId id="267" r:id="rId41"/>
    <p:sldId id="269" r:id="rId42"/>
    <p:sldId id="270" r:id="rId43"/>
    <p:sldId id="271" r:id="rId44"/>
    <p:sldId id="272" r:id="rId45"/>
    <p:sldId id="258" r:id="rId46"/>
    <p:sldId id="296" r:id="rId47"/>
    <p:sldId id="263" r:id="rId48"/>
    <p:sldId id="273" r:id="rId49"/>
    <p:sldId id="274" r:id="rId50"/>
    <p:sldId id="290" r:id="rId51"/>
    <p:sldId id="291" r:id="rId52"/>
    <p:sldId id="295" r:id="rId53"/>
    <p:sldId id="292" r:id="rId54"/>
    <p:sldId id="293" r:id="rId55"/>
    <p:sldId id="294" r:id="rId56"/>
    <p:sldId id="275" r:id="rId57"/>
    <p:sldId id="278" r:id="rId58"/>
    <p:sldId id="279" r:id="rId59"/>
    <p:sldId id="280" r:id="rId60"/>
    <p:sldId id="326" r:id="rId6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29" autoAdjust="0"/>
  </p:normalViewPr>
  <p:slideViewPr>
    <p:cSldViewPr>
      <p:cViewPr>
        <p:scale>
          <a:sx n="59" d="100"/>
          <a:sy n="59" d="100"/>
        </p:scale>
        <p:origin x="107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6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38C49-8ED4-471C-BC69-A133645F6E2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DEAE4-0925-439D-8699-7B547BAB7AF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894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DEAE4-0925-439D-8699-7B547BAB7AFC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53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DEAE4-0925-439D-8699-7B547BAB7AFC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491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B4A302D-EBC7-45A9-8127-B62E84D734FD}" type="datetimeFigureOut">
              <a:rPr lang="pl-PL" smtClean="0"/>
              <a:pPr/>
              <a:t>2014-02-27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B2271F8-060C-4737-808E-930C53A59BB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Badania laboratoryjne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przyłóżkowe POCT (point of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care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1">
                    <a:lumMod val="50000"/>
                  </a:schemeClr>
                </a:solidFill>
              </a:rPr>
              <a:t>testing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)w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oddziale noworodkowym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Jacek Rudnicki</a:t>
            </a:r>
          </a:p>
          <a:p>
            <a:r>
              <a:rPr lang="pl-PL" dirty="0" smtClean="0"/>
              <a:t>2014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Monitorwanie</a:t>
            </a:r>
            <a:r>
              <a:rPr lang="pl-PL" dirty="0" smtClean="0"/>
              <a:t> PaO2 i PaCO2</a:t>
            </a:r>
            <a:endParaRPr lang="pl-PL" dirty="0"/>
          </a:p>
        </p:txBody>
      </p:sp>
      <p:pic>
        <p:nvPicPr>
          <p:cNvPr id="1026" name="Picture 2" descr="C:\Users\KPN\Pictures\2009-12-07 Marko i inne\Marko i inne 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83080" y="1807210"/>
            <a:ext cx="6035040" cy="452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KPN\Pictures\2009-12-07 Marko i inne\Marko i inne 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4498446" cy="3373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Kapnometria monitorowanie wydychanego CO2, SaO2 w trakcie zabiegów chirurgicznych w znieczuleniu ogólnym </a:t>
            </a:r>
            <a:r>
              <a:rPr lang="pl-PL" sz="2800" dirty="0" err="1" smtClean="0"/>
              <a:t>sewofluranem</a:t>
            </a:r>
            <a:endParaRPr lang="pl-PL" sz="2800" dirty="0"/>
          </a:p>
        </p:txBody>
      </p:sp>
      <p:pic>
        <p:nvPicPr>
          <p:cNvPr id="2050" name="Picture 2" descr="C:\Users\KPN\Pictures\2009-12-07 Marko i inne\Marko i inne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51720" y="2564904"/>
            <a:ext cx="5237192" cy="3927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Dziecko z </a:t>
            </a:r>
            <a:r>
              <a:rPr lang="pl-PL" dirty="0" err="1" smtClean="0"/>
              <a:t>achonrdoplazją</a:t>
            </a:r>
            <a:r>
              <a:rPr lang="pl-PL" dirty="0" smtClean="0"/>
              <a:t> nie wymaga szybkiej diagnostyki tylko szczegółowej</a:t>
            </a:r>
            <a:endParaRPr lang="pl-PL" dirty="0"/>
          </a:p>
        </p:txBody>
      </p:sp>
      <p:pic>
        <p:nvPicPr>
          <p:cNvPr id="6146" name="Picture 2" descr="C:\Users\KPN\Pictures\2009-12-07 Marko i inne\Marko i inne 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74894"/>
            <a:ext cx="4100273" cy="307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KPN\Pictures\2009-12-07 Marko i inne\Marko i inne 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74994"/>
            <a:ext cx="4067943" cy="30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Monitorowanie pętli oddechowej oraz parametrów wentylacji</a:t>
            </a:r>
            <a:endParaRPr lang="pl-PL" dirty="0"/>
          </a:p>
        </p:txBody>
      </p:sp>
      <p:pic>
        <p:nvPicPr>
          <p:cNvPr id="8194" name="Picture 2" descr="C:\Users\KPN\Pictures\2009-12-07 Marko i inne\Marko i inne 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CCFM- </a:t>
            </a:r>
            <a:r>
              <a:rPr lang="pl-PL" dirty="0" err="1" smtClean="0"/>
              <a:t>color</a:t>
            </a:r>
            <a:r>
              <a:rPr lang="pl-PL" dirty="0" smtClean="0"/>
              <a:t> </a:t>
            </a:r>
            <a:r>
              <a:rPr lang="pl-PL" dirty="0" err="1" smtClean="0"/>
              <a:t>cerberal</a:t>
            </a:r>
            <a:r>
              <a:rPr lang="pl-PL" dirty="0" smtClean="0"/>
              <a:t> </a:t>
            </a:r>
            <a:r>
              <a:rPr lang="pl-PL" dirty="0" err="1" smtClean="0"/>
              <a:t>function</a:t>
            </a:r>
            <a:r>
              <a:rPr lang="pl-PL" dirty="0" smtClean="0"/>
              <a:t> monitor</a:t>
            </a:r>
            <a:br>
              <a:rPr lang="pl-PL" dirty="0" smtClean="0"/>
            </a:br>
            <a:r>
              <a:rPr lang="pl-PL" dirty="0" smtClean="0"/>
              <a:t>Monitorowanie SaO2, Pulsu i EEG</a:t>
            </a:r>
            <a:endParaRPr lang="pl-PL" dirty="0"/>
          </a:p>
        </p:txBody>
      </p:sp>
      <p:pic>
        <p:nvPicPr>
          <p:cNvPr id="15362" name="Picture 2" descr="C:\Users\KPN\Desktop\Listopad 2012\CCFM dane z 22.04.2011\14.04.2011\14.04.2011 Ibrahim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19672" y="2492896"/>
            <a:ext cx="6550496" cy="409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CCFM</a:t>
            </a:r>
            <a:endParaRPr lang="pl-PL" dirty="0"/>
          </a:p>
        </p:txBody>
      </p:sp>
      <p:pic>
        <p:nvPicPr>
          <p:cNvPr id="6146" name="Picture 2" descr="G:\DCIM\103_PANA\P10308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8435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Nie ma pośpiechu</a:t>
            </a:r>
            <a:endParaRPr lang="pl-PL" dirty="0"/>
          </a:p>
        </p:txBody>
      </p:sp>
      <p:pic>
        <p:nvPicPr>
          <p:cNvPr id="11266" name="Picture 2" descr="C:\Users\KPN\Pictures\2011-08-30 Porody II\Poród II\MJCAX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55776" y="1843791"/>
            <a:ext cx="4392488" cy="4553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KTG </a:t>
            </a:r>
            <a:r>
              <a:rPr lang="pl-PL" dirty="0" err="1" smtClean="0"/>
              <a:t>hp</a:t>
            </a:r>
            <a:r>
              <a:rPr lang="pl-PL" dirty="0" smtClean="0"/>
              <a:t> było jedno w klinice</a:t>
            </a:r>
            <a:endParaRPr lang="pl-PL" dirty="0"/>
          </a:p>
        </p:txBody>
      </p:sp>
      <p:pic>
        <p:nvPicPr>
          <p:cNvPr id="12290" name="Picture 2" descr="C:\Users\KPN\Pictures\2011-08-30 Porody II\Poród II\MJCAX4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44824"/>
            <a:ext cx="4392488" cy="447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Chwila „oddechu” po trudach porodu</a:t>
            </a:r>
            <a:endParaRPr lang="pl-PL" dirty="0"/>
          </a:p>
        </p:txBody>
      </p:sp>
      <p:pic>
        <p:nvPicPr>
          <p:cNvPr id="13314" name="Picture 2" descr="C:\Users\KPN\Pictures\2011-08-30 Porody II\Poród II\MJCAX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44824"/>
            <a:ext cx="4408602" cy="450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Brak jakiegokolwiek monitorowania w tym wypadku kangurującej Mamy</a:t>
            </a:r>
            <a:endParaRPr lang="pl-PL" dirty="0"/>
          </a:p>
        </p:txBody>
      </p:sp>
      <p:pic>
        <p:nvPicPr>
          <p:cNvPr id="10242" name="Picture 2" descr="C:\Users\KPN\Pictures\2011-08-30 Porody II\Poród II\MJCAX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64904"/>
            <a:ext cx="3816424" cy="405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Strategia badań laboratoryjnych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Strategia badań diagnostycznych w neonatologii powinna zapewnić dziecku</a:t>
            </a:r>
          </a:p>
          <a:p>
            <a:pPr lvl="1"/>
            <a:r>
              <a:rPr lang="pl-PL" dirty="0" smtClean="0"/>
              <a:t>Szybką i właściwą diagnozę</a:t>
            </a:r>
          </a:p>
          <a:p>
            <a:pPr lvl="1"/>
            <a:r>
              <a:rPr lang="pl-PL" dirty="0" smtClean="0"/>
              <a:t>Bezpieczeństwo terapeutyczne</a:t>
            </a:r>
          </a:p>
          <a:p>
            <a:pPr lvl="1"/>
            <a:r>
              <a:rPr lang="pl-PL" dirty="0" smtClean="0"/>
              <a:t>Nie powodować negatywnych następstw jatrogennych jak ból, niedokrwistość czy zakażenie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>
                    <a:lumMod val="95000"/>
                  </a:schemeClr>
                </a:solidFill>
              </a:rPr>
              <a:t>Ale może kangurować Tata i monitorować stan dziecka</a:t>
            </a:r>
            <a:endParaRPr lang="pl-PL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4338" name="Picture 2" descr="C:\Users\KPN\Pictures\Kangurowanie\7 dzień życia - pierwsze kangurowanie tatus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916832"/>
            <a:ext cx="301205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>
                    <a:lumMod val="95000"/>
                  </a:schemeClr>
                </a:solidFill>
              </a:rPr>
              <a:t>Badania przesiewowe</a:t>
            </a:r>
            <a:endParaRPr lang="pl-PL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buSzPct val="150000"/>
            </a:pP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Badania przesiewowe są realizowane w ramach </a:t>
            </a:r>
            <a:r>
              <a:rPr lang="pl-PL" dirty="0" smtClean="0">
                <a:solidFill>
                  <a:schemeClr val="tx1">
                    <a:lumMod val="95000"/>
                  </a:schemeClr>
                </a:solidFill>
              </a:rPr>
              <a:t>programu 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publicznego wkrótce po porodzie w kierunku chorób, które mogą być leczone a nie dają objawów w okresie </a:t>
            </a:r>
            <a:r>
              <a:rPr lang="pl-PL" dirty="0" smtClean="0">
                <a:solidFill>
                  <a:schemeClr val="tx1">
                    <a:lumMod val="95000"/>
                  </a:schemeClr>
                </a:solidFill>
              </a:rPr>
              <a:t>noworodkowym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SzPct val="150000"/>
            </a:pPr>
            <a:r>
              <a:rPr lang="pl-PL" dirty="0" smtClean="0">
                <a:solidFill>
                  <a:schemeClr val="tx1">
                    <a:lumMod val="95000"/>
                  </a:schemeClr>
                </a:solidFill>
              </a:rPr>
              <a:t>W regionie zachodniopomorskim prof. M. </a:t>
            </a:r>
            <a:r>
              <a:rPr lang="pl-PL" dirty="0" err="1" smtClean="0">
                <a:solidFill>
                  <a:schemeClr val="tx1">
                    <a:lumMod val="95000"/>
                  </a:schemeClr>
                </a:solidFill>
              </a:rPr>
              <a:t>Giżewska</a:t>
            </a:r>
            <a:r>
              <a:rPr lang="pl-PL" dirty="0" smtClean="0">
                <a:solidFill>
                  <a:schemeClr val="tx1">
                    <a:lumMod val="95000"/>
                  </a:schemeClr>
                </a:solidFill>
              </a:rPr>
              <a:t> zdiagnozowała </a:t>
            </a:r>
            <a:r>
              <a:rPr lang="pl-PL" dirty="0" err="1" smtClean="0">
                <a:solidFill>
                  <a:schemeClr val="tx1">
                    <a:lumMod val="95000"/>
                  </a:schemeClr>
                </a:solidFill>
              </a:rPr>
              <a:t>fenyloketonurię</a:t>
            </a:r>
            <a:r>
              <a:rPr lang="pl-PL" dirty="0" smtClean="0">
                <a:solidFill>
                  <a:schemeClr val="tx1">
                    <a:lumMod val="95000"/>
                  </a:schemeClr>
                </a:solidFill>
              </a:rPr>
              <a:t> i wielu osób dorosłych, których nie objęły badania przesiewowe  </a:t>
            </a:r>
            <a:endParaRPr lang="pl-PL" dirty="0">
              <a:solidFill>
                <a:schemeClr val="tx1">
                  <a:lumMod val="95000"/>
                </a:schemeClr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Nieszczelny </a:t>
            </a:r>
            <a:r>
              <a:rPr lang="pl-PL" dirty="0" err="1" smtClean="0"/>
              <a:t>screening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Screeninig</a:t>
            </a:r>
            <a:r>
              <a:rPr lang="pl-PL" dirty="0" smtClean="0"/>
              <a:t> ma sens gdy wszystkie noworodki są nim </a:t>
            </a:r>
            <a:r>
              <a:rPr lang="pl-PL" dirty="0"/>
              <a:t>o</a:t>
            </a:r>
            <a:r>
              <a:rPr lang="pl-PL" dirty="0" smtClean="0"/>
              <a:t>bjęte</a:t>
            </a:r>
          </a:p>
          <a:p>
            <a:r>
              <a:rPr lang="pl-PL" dirty="0" smtClean="0"/>
              <a:t>Najczęściej wymykają się z niego dzieci chore, transportowane na chirurgię, kardiologii, neurochirurgię, nefrologię, w ciężkim stanie do oddziałów intensywnej terapii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Badania przesiewowe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Diagnostyka chorób rzadkich wymaga zastosowań metod dających jak najwięcej informacji z jak najmniejszej objętości </a:t>
            </a:r>
            <a:r>
              <a:rPr lang="pl-PL" dirty="0" smtClean="0"/>
              <a:t>krwi</a:t>
            </a:r>
          </a:p>
          <a:p>
            <a:pPr lvl="0"/>
            <a:r>
              <a:rPr lang="pl-PL" dirty="0" smtClean="0"/>
              <a:t>Testy </a:t>
            </a:r>
            <a:r>
              <a:rPr lang="pl-PL" dirty="0"/>
              <a:t>przesiewowe metaboliczne </a:t>
            </a:r>
            <a:r>
              <a:rPr lang="pl-PL" dirty="0" smtClean="0"/>
              <a:t>(</a:t>
            </a:r>
            <a:r>
              <a:rPr lang="pl-PL" dirty="0" err="1" smtClean="0"/>
              <a:t>spektorotometria</a:t>
            </a:r>
            <a:r>
              <a:rPr lang="pl-PL" dirty="0" smtClean="0"/>
              <a:t> tandemowa)</a:t>
            </a:r>
          </a:p>
          <a:p>
            <a:pPr lvl="0"/>
            <a:r>
              <a:rPr lang="pl-PL" dirty="0" smtClean="0"/>
              <a:t>Genetyczne (macierz genetyczna)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Badania przyłóżkowe w intensywnej </a:t>
            </a:r>
            <a:r>
              <a:rPr lang="pl-PL" dirty="0" smtClean="0"/>
              <a:t>terapii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Aparaty przyłóżkowe są przydatne szczególnie w intensywnej terapii noworodków</a:t>
            </a:r>
          </a:p>
          <a:p>
            <a:r>
              <a:rPr lang="pl-PL" dirty="0" smtClean="0"/>
              <a:t>Na, K, Ca, </a:t>
            </a:r>
            <a:r>
              <a:rPr lang="pl-PL" dirty="0" err="1" smtClean="0"/>
              <a:t>pH</a:t>
            </a:r>
            <a:r>
              <a:rPr lang="pl-PL" dirty="0" smtClean="0"/>
              <a:t>, PaCO2., PaO2., BE, Mleczany, Bilirubina</a:t>
            </a:r>
          </a:p>
          <a:p>
            <a:r>
              <a:rPr lang="pl-PL" dirty="0" smtClean="0"/>
              <a:t>Pozwalają na szybką reakcję terapeutyczną</a:t>
            </a:r>
          </a:p>
          <a:p>
            <a:r>
              <a:rPr lang="pl-PL" dirty="0" smtClean="0"/>
              <a:t>Nie mają jednak cechy monitorowania tj. ciągłego pomiaru jak w przypadku CO2, O2 czy glukozy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Badania przyłóżkowe</a:t>
            </a:r>
            <a:endParaRPr lang="pl-PL" dirty="0"/>
          </a:p>
        </p:txBody>
      </p:sp>
      <p:pic>
        <p:nvPicPr>
          <p:cNvPr id="1026" name="Picture 2" descr="G:\DCIM\103_PANA\P1030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8435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l"/>
            <a:r>
              <a:rPr lang="pl-PL" sz="3600" dirty="0"/>
              <a:t>Badania w okresie okołoporodowym oceniające stan metaboliczny </a:t>
            </a:r>
            <a:r>
              <a:rPr lang="pl-PL" sz="3600" dirty="0" smtClean="0"/>
              <a:t>noworodka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636912"/>
            <a:ext cx="7772400" cy="3718648"/>
          </a:xfrm>
        </p:spPr>
        <p:txBody>
          <a:bodyPr/>
          <a:lstStyle/>
          <a:p>
            <a:r>
              <a:rPr lang="pl-PL" dirty="0" err="1" smtClean="0"/>
              <a:t>Glikemia</a:t>
            </a:r>
            <a:r>
              <a:rPr lang="pl-PL" dirty="0"/>
              <a:t> </a:t>
            </a:r>
            <a:r>
              <a:rPr lang="pl-PL" dirty="0" smtClean="0"/>
              <a:t>w okresie adaptacji</a:t>
            </a:r>
          </a:p>
          <a:p>
            <a:r>
              <a:rPr lang="pl-PL" dirty="0" smtClean="0"/>
              <a:t>Równowaga kwasowo-zasadowa</a:t>
            </a:r>
          </a:p>
          <a:p>
            <a:r>
              <a:rPr lang="pl-PL" dirty="0" smtClean="0"/>
              <a:t>Jonogram</a:t>
            </a:r>
          </a:p>
          <a:p>
            <a:r>
              <a:rPr lang="pl-PL" dirty="0" smtClean="0"/>
              <a:t>Wykładniki zakażenia (CRP, PCT, IL-6)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Testy przesiewowe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Test przesiewowy jest programem publicznym przeprowadzany po porodzie dla chorób, które uleczalnych, bez objawów klinicznych w okresie noworodkowym</a:t>
            </a:r>
          </a:p>
          <a:p>
            <a:r>
              <a:rPr lang="pl-PL" dirty="0" smtClean="0"/>
              <a:t>Część z tych chorób jest rozpoznawana w fazie nieodwracalnej a czasem po śmierci dziecka</a:t>
            </a:r>
          </a:p>
          <a:p>
            <a:r>
              <a:rPr lang="pl-PL" dirty="0" smtClean="0"/>
              <a:t>Większość testów wykonywanych jest z pełnej krwi metabolitów i enzymów, krew pobierana jest na bibułę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1960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Pierwsze testy przesiewowe w kierunku </a:t>
            </a:r>
            <a:r>
              <a:rPr lang="pl-PL" dirty="0" err="1" smtClean="0"/>
              <a:t>fenyloketonurii</a:t>
            </a:r>
            <a:r>
              <a:rPr lang="pl-PL" dirty="0" smtClean="0"/>
              <a:t> wprowadzono w latach 1960 (Robert Guthrie), kolejny w kierunku wrodzonej </a:t>
            </a:r>
            <a:r>
              <a:rPr lang="pl-PL" dirty="0" err="1" smtClean="0"/>
              <a:t>hipotyreozy</a:t>
            </a:r>
            <a:endParaRPr lang="pl-PL" dirty="0" smtClean="0"/>
          </a:p>
          <a:p>
            <a:r>
              <a:rPr lang="pl-PL" dirty="0" smtClean="0"/>
              <a:t>Wkrótce Robert Guthrie i </a:t>
            </a:r>
            <a:r>
              <a:rPr lang="pl-PL" dirty="0" err="1" smtClean="0"/>
              <a:t>wsp</a:t>
            </a:r>
            <a:r>
              <a:rPr lang="pl-PL" dirty="0" smtClean="0"/>
              <a:t>. wprowadzili testy diagnozowania choroby syropu klonowego i galaktozemii</a:t>
            </a:r>
          </a:p>
          <a:p>
            <a:r>
              <a:rPr lang="pl-PL" dirty="0" smtClean="0"/>
              <a:t>W prowadzenie w latach 1990 masowej spektrometrii tandemowej znacznie zwiększyły możliwości rozpoznawania wrodzonych chorób metabolicznych przez identyfikację aminokwasów i </a:t>
            </a:r>
            <a:r>
              <a:rPr lang="pl-PL" dirty="0" err="1" smtClean="0"/>
              <a:t>acykloranityn</a:t>
            </a:r>
            <a:r>
              <a:rPr lang="pl-PL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Testy genetyczne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Severe</a:t>
            </a:r>
            <a:r>
              <a:rPr lang="pl-PL" dirty="0" smtClean="0"/>
              <a:t> </a:t>
            </a:r>
            <a:r>
              <a:rPr lang="pl-PL" dirty="0" err="1" smtClean="0"/>
              <a:t>Combined</a:t>
            </a:r>
            <a:r>
              <a:rPr lang="pl-PL" dirty="0" smtClean="0"/>
              <a:t> </a:t>
            </a:r>
            <a:r>
              <a:rPr lang="pl-PL" dirty="0" err="1" smtClean="0"/>
              <a:t>Immune</a:t>
            </a:r>
            <a:r>
              <a:rPr lang="pl-PL" dirty="0" smtClean="0"/>
              <a:t> </a:t>
            </a:r>
            <a:r>
              <a:rPr lang="pl-PL" dirty="0" err="1" smtClean="0"/>
              <a:t>Deficiency</a:t>
            </a:r>
            <a:r>
              <a:rPr lang="pl-PL" dirty="0" smtClean="0"/>
              <a:t> (SCID) brak lub mała liczba komórek T, ich złe funkcjonowanie i brak ich produktów</a:t>
            </a:r>
          </a:p>
          <a:p>
            <a:r>
              <a:rPr lang="pl-PL" dirty="0" smtClean="0"/>
              <a:t>Podłożem są zaburzenia genetyczne DNA (</a:t>
            </a:r>
            <a:r>
              <a:rPr lang="pl-PL" dirty="0" err="1" smtClean="0"/>
              <a:t>T-cell</a:t>
            </a:r>
            <a:r>
              <a:rPr lang="pl-PL" dirty="0" smtClean="0"/>
              <a:t> receptor </a:t>
            </a:r>
            <a:r>
              <a:rPr lang="pl-PL" dirty="0" err="1" smtClean="0"/>
              <a:t>excision</a:t>
            </a:r>
            <a:r>
              <a:rPr lang="pl-PL" dirty="0" smtClean="0"/>
              <a:t> </a:t>
            </a:r>
            <a:r>
              <a:rPr lang="pl-PL" dirty="0" err="1" smtClean="0"/>
              <a:t>cercles</a:t>
            </a:r>
            <a:r>
              <a:rPr lang="pl-PL" dirty="0" smtClean="0"/>
              <a:t> (</a:t>
            </a:r>
            <a:r>
              <a:rPr lang="pl-PL" dirty="0" err="1" smtClean="0"/>
              <a:t>TRECs</a:t>
            </a:r>
            <a:r>
              <a:rPr lang="pl-PL" dirty="0" smtClean="0"/>
              <a:t>).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Aparaty POCT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Pulsoxymetr</a:t>
            </a:r>
            <a:r>
              <a:rPr lang="pl-PL" dirty="0" smtClean="0"/>
              <a:t>, </a:t>
            </a:r>
            <a:r>
              <a:rPr lang="pl-PL" dirty="0" err="1" smtClean="0"/>
              <a:t>Tina</a:t>
            </a:r>
            <a:endParaRPr lang="pl-PL" dirty="0" smtClean="0"/>
          </a:p>
          <a:p>
            <a:r>
              <a:rPr lang="pl-PL" dirty="0" smtClean="0"/>
              <a:t>Kardiomonitor</a:t>
            </a:r>
          </a:p>
          <a:p>
            <a:r>
              <a:rPr lang="pl-PL" dirty="0" smtClean="0"/>
              <a:t>Analizator biochemiczny</a:t>
            </a:r>
          </a:p>
          <a:p>
            <a:r>
              <a:rPr lang="pl-PL" dirty="0" err="1" smtClean="0"/>
              <a:t>aEEG</a:t>
            </a:r>
            <a:r>
              <a:rPr lang="pl-PL" dirty="0" smtClean="0"/>
              <a:t>, NIRS</a:t>
            </a:r>
          </a:p>
          <a:p>
            <a:r>
              <a:rPr lang="pl-PL" dirty="0" smtClean="0"/>
              <a:t>EKG</a:t>
            </a:r>
          </a:p>
          <a:p>
            <a:r>
              <a:rPr lang="pl-PL" dirty="0" smtClean="0"/>
              <a:t>Ultrasonograf</a:t>
            </a:r>
          </a:p>
          <a:p>
            <a:r>
              <a:rPr lang="pl-PL" dirty="0" smtClean="0"/>
              <a:t>RTG</a:t>
            </a:r>
          </a:p>
          <a:p>
            <a:r>
              <a:rPr lang="pl-PL" dirty="0" err="1" smtClean="0"/>
              <a:t>Ammoniachaker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2487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Bez nadziei?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wielu krajach dodano do programu badań przesiewowych dystrofię mięśniową </a:t>
            </a:r>
            <a:r>
              <a:rPr lang="pl-PL" dirty="0" err="1" smtClean="0"/>
              <a:t>Duchennena</a:t>
            </a:r>
            <a:endParaRPr lang="pl-PL" dirty="0" smtClean="0"/>
          </a:p>
          <a:p>
            <a:r>
              <a:rPr lang="pl-PL" dirty="0" smtClean="0"/>
              <a:t>Chociaż nie wiadomo czy wczesne podjęcie leczenia poprawi stan dziecka.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Dokładnie i szybko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Badania enzymatyczne mogą określić stężenie 17-hydroksyprogesteronu we wrodzonym przeroście nadnerczy (w badaniu przyłóżkowym ucieczka Na, obraz jak w </a:t>
            </a:r>
            <a:r>
              <a:rPr lang="pl-PL" dirty="0" err="1" smtClean="0"/>
              <a:t>sepsie</a:t>
            </a:r>
            <a:r>
              <a:rPr lang="pl-PL" dirty="0" smtClean="0"/>
              <a:t>)</a:t>
            </a:r>
          </a:p>
          <a:p>
            <a:r>
              <a:rPr lang="pl-PL" dirty="0" smtClean="0"/>
              <a:t>Zdiagnozować (</a:t>
            </a:r>
            <a:r>
              <a:rPr lang="pl-PL" dirty="0" err="1" smtClean="0"/>
              <a:t>cystic</a:t>
            </a:r>
            <a:r>
              <a:rPr lang="pl-PL" dirty="0" smtClean="0"/>
              <a:t> </a:t>
            </a:r>
            <a:r>
              <a:rPr lang="pl-PL" dirty="0" err="1" smtClean="0"/>
              <a:t>fibrosis</a:t>
            </a:r>
            <a:r>
              <a:rPr lang="pl-PL" dirty="0" smtClean="0"/>
              <a:t>) </a:t>
            </a:r>
            <a:r>
              <a:rPr lang="pl-PL" dirty="0" err="1" smtClean="0"/>
              <a:t>mukowiscydoza</a:t>
            </a:r>
            <a:r>
              <a:rPr lang="pl-PL" dirty="0" smtClean="0"/>
              <a:t> oraz ciężkie niedobory odporności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Różnice w liczbie testów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2011 roku w USA przeprowadzano 54 testy</a:t>
            </a:r>
          </a:p>
          <a:p>
            <a:r>
              <a:rPr lang="pl-PL" dirty="0" smtClean="0"/>
              <a:t>w Niemczech 12</a:t>
            </a:r>
          </a:p>
          <a:p>
            <a:r>
              <a:rPr lang="pl-PL" dirty="0" smtClean="0"/>
              <a:t>a w Anglii 2 (PKU i Medium </a:t>
            </a:r>
            <a:r>
              <a:rPr lang="pl-PL" dirty="0" err="1" smtClean="0"/>
              <a:t>chain</a:t>
            </a:r>
            <a:r>
              <a:rPr lang="pl-PL" dirty="0" smtClean="0"/>
              <a:t> </a:t>
            </a:r>
            <a:r>
              <a:rPr lang="pl-PL" dirty="0" err="1" smtClean="0"/>
              <a:t>acyl-CoA</a:t>
            </a:r>
            <a:r>
              <a:rPr lang="pl-PL" dirty="0" smtClean="0"/>
              <a:t> </a:t>
            </a:r>
            <a:r>
              <a:rPr lang="pl-PL" dirty="0" err="1" smtClean="0"/>
              <a:t>dehydrogenase</a:t>
            </a:r>
            <a:r>
              <a:rPr lang="pl-PL" dirty="0" smtClean="0"/>
              <a:t> </a:t>
            </a:r>
            <a:r>
              <a:rPr lang="pl-PL" dirty="0" err="1" smtClean="0"/>
              <a:t>deficiency</a:t>
            </a:r>
            <a:r>
              <a:rPr lang="pl-PL" dirty="0" smtClean="0"/>
              <a:t> (MCADD), który może być przyczyną SIDS (</a:t>
            </a:r>
            <a:r>
              <a:rPr lang="pl-PL" dirty="0" err="1" smtClean="0"/>
              <a:t>sudden</a:t>
            </a:r>
            <a:r>
              <a:rPr lang="pl-PL" dirty="0" smtClean="0"/>
              <a:t> infant </a:t>
            </a:r>
            <a:r>
              <a:rPr lang="pl-PL" dirty="0" err="1" smtClean="0"/>
              <a:t>death</a:t>
            </a:r>
            <a:r>
              <a:rPr lang="pl-PL" dirty="0" smtClean="0"/>
              <a:t> </a:t>
            </a:r>
            <a:r>
              <a:rPr lang="pl-PL" dirty="0" err="1" smtClean="0"/>
              <a:t>syndrome</a:t>
            </a:r>
            <a:r>
              <a:rPr lang="pl-PL" dirty="0" smtClean="0"/>
              <a:t>)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Przesiewowe testy biofizyczne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Część testów jak ocena słuchu wykonywana jest za pomocą emisji </a:t>
            </a:r>
            <a:r>
              <a:rPr lang="pl-PL" dirty="0" err="1" smtClean="0"/>
              <a:t>otoakustycznej</a:t>
            </a:r>
            <a:endParaRPr lang="pl-PL" dirty="0" smtClean="0"/>
          </a:p>
          <a:p>
            <a:r>
              <a:rPr lang="pl-PL" dirty="0" smtClean="0"/>
              <a:t>Rozpoznawanie wad serca testem puls oksymetrycznym</a:t>
            </a:r>
          </a:p>
          <a:p>
            <a:r>
              <a:rPr lang="pl-PL" dirty="0" smtClean="0"/>
              <a:t>Mamy w tym wypadku często z testami fałszywie dodatnimi, które wymagają ewaluacji</a:t>
            </a:r>
          </a:p>
          <a:p>
            <a:r>
              <a:rPr lang="pl-PL" dirty="0" smtClean="0"/>
              <a:t>Przesiewowe badanie </a:t>
            </a:r>
            <a:r>
              <a:rPr lang="pl-PL" dirty="0" err="1" smtClean="0"/>
              <a:t>usg</a:t>
            </a:r>
            <a:r>
              <a:rPr lang="pl-PL" dirty="0" smtClean="0"/>
              <a:t> narządów wewnętrznych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OAE </a:t>
            </a:r>
            <a:r>
              <a:rPr lang="pl-PL" dirty="0" err="1" smtClean="0"/>
              <a:t>otoacoustic</a:t>
            </a:r>
            <a:r>
              <a:rPr lang="pl-PL" dirty="0" smtClean="0"/>
              <a:t> </a:t>
            </a:r>
            <a:r>
              <a:rPr lang="pl-PL" dirty="0" err="1" smtClean="0"/>
              <a:t>emission</a:t>
            </a:r>
            <a:endParaRPr lang="pl-PL" dirty="0"/>
          </a:p>
        </p:txBody>
      </p:sp>
      <p:pic>
        <p:nvPicPr>
          <p:cNvPr id="3074" name="Picture 2" descr="G:\DCIM\103_PANA\P10307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8435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772400" cy="1165816"/>
          </a:xfrm>
        </p:spPr>
        <p:txBody>
          <a:bodyPr/>
          <a:lstStyle/>
          <a:p>
            <a:r>
              <a:rPr lang="pl-PL" dirty="0" smtClean="0"/>
              <a:t>Aby żadne dziecko nie umknęło badaniu</a:t>
            </a:r>
            <a:endParaRPr lang="pl-PL" dirty="0"/>
          </a:p>
        </p:txBody>
      </p:sp>
      <p:pic>
        <p:nvPicPr>
          <p:cNvPr id="2050" name="Picture 2" descr="G:\DCIM\103_PANA\P10307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8435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1237824"/>
          </a:xfrm>
        </p:spPr>
        <p:txBody>
          <a:bodyPr/>
          <a:lstStyle/>
          <a:p>
            <a:r>
              <a:rPr lang="pl-PL" dirty="0" err="1" smtClean="0"/>
              <a:t>Polcard</a:t>
            </a:r>
            <a:r>
              <a:rPr lang="pl-PL" dirty="0" smtClean="0"/>
              <a:t> SaO2&gt;95% OK &lt;94% badanie kardiologiczne</a:t>
            </a:r>
            <a:endParaRPr lang="pl-PL" dirty="0"/>
          </a:p>
        </p:txBody>
      </p:sp>
      <p:pic>
        <p:nvPicPr>
          <p:cNvPr id="4098" name="Picture 2" descr="G:\DCIM\103_PANA\P10307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8435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772400" cy="1165816"/>
          </a:xfrm>
        </p:spPr>
        <p:txBody>
          <a:bodyPr/>
          <a:lstStyle/>
          <a:p>
            <a:r>
              <a:rPr lang="pl-PL" dirty="0" smtClean="0"/>
              <a:t>NIRS near </a:t>
            </a:r>
            <a:r>
              <a:rPr lang="pl-PL" dirty="0" err="1" smtClean="0"/>
              <a:t>infraread</a:t>
            </a:r>
            <a:r>
              <a:rPr lang="pl-PL" dirty="0" smtClean="0"/>
              <a:t> </a:t>
            </a:r>
            <a:r>
              <a:rPr lang="pl-PL" dirty="0" err="1" smtClean="0"/>
              <a:t>spectrophotometry</a:t>
            </a:r>
            <a:endParaRPr lang="pl-PL" dirty="0"/>
          </a:p>
        </p:txBody>
      </p:sp>
      <p:pic>
        <p:nvPicPr>
          <p:cNvPr id="5122" name="Picture 2" descr="G:\DCIM\103_PANA\P1030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8435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Znaczenie badań </a:t>
            </a:r>
            <a:r>
              <a:rPr lang="pl-PL" dirty="0" smtClean="0"/>
              <a:t>prenatalnych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Każde dziecko ma wykonane badanie USG</a:t>
            </a:r>
          </a:p>
          <a:p>
            <a:r>
              <a:rPr lang="pl-PL" dirty="0" smtClean="0"/>
              <a:t>Matka w kierunku zakażenia</a:t>
            </a:r>
          </a:p>
          <a:p>
            <a:r>
              <a:rPr lang="pl-PL" dirty="0" smtClean="0"/>
              <a:t>HELLP – choruje dziecko i z tego powodu matka, dziecko może mieć LCHAD. W czasie infekcji może się metabolicznie załamać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Badania moczu w kierunku zawartości </a:t>
            </a:r>
            <a:r>
              <a:rPr lang="pl-PL" dirty="0" err="1" smtClean="0"/>
              <a:t>kotyniny</a:t>
            </a:r>
            <a:r>
              <a:rPr lang="pl-PL" dirty="0" smtClean="0"/>
              <a:t> </a:t>
            </a:r>
            <a:r>
              <a:rPr lang="pl-PL" dirty="0"/>
              <a:t>i </a:t>
            </a:r>
            <a:r>
              <a:rPr lang="pl-PL" dirty="0" smtClean="0"/>
              <a:t>narkotyków, alkoholu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636912"/>
            <a:ext cx="7772400" cy="3718648"/>
          </a:xfrm>
        </p:spPr>
        <p:txBody>
          <a:bodyPr/>
          <a:lstStyle/>
          <a:p>
            <a:r>
              <a:rPr lang="pl-PL" dirty="0" smtClean="0"/>
              <a:t>Objawy abstynencyjne</a:t>
            </a:r>
          </a:p>
          <a:p>
            <a:r>
              <a:rPr lang="pl-PL" dirty="0" smtClean="0"/>
              <a:t>Większa podatność na zakażenia</a:t>
            </a:r>
          </a:p>
          <a:p>
            <a:r>
              <a:rPr lang="pl-PL" dirty="0" smtClean="0"/>
              <a:t>FAS, NAS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À propos à la </a:t>
            </a:r>
            <a:r>
              <a:rPr lang="pl-PL" dirty="0" err="1" smtClean="0"/>
              <a:t>douleur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Dr Ewa Butrymowicz przeprowadzała badania nad reakcją na ból u noworodków w trakcie pobierania badań przesiewowych z pięty u noworodków w łóżku, w łóżku po podaniu 20% glukozy na język i na piersiach matki</a:t>
            </a:r>
          </a:p>
          <a:p>
            <a:r>
              <a:rPr lang="pl-PL" dirty="0" smtClean="0"/>
              <a:t>Ku jej zaskoczeniu najmniejsza reakcja mierzona skalą behawioralną </a:t>
            </a:r>
            <a:r>
              <a:rPr lang="pl-PL" dirty="0" err="1" smtClean="0"/>
              <a:t>Prechtla</a:t>
            </a:r>
            <a:r>
              <a:rPr lang="pl-PL" dirty="0" smtClean="0"/>
              <a:t> oraz </a:t>
            </a:r>
            <a:r>
              <a:rPr lang="pl-PL" dirty="0" err="1" smtClean="0"/>
              <a:t>pulsoksymetrią</a:t>
            </a:r>
            <a:r>
              <a:rPr lang="pl-PL" dirty="0" smtClean="0"/>
              <a:t> miała miejsce u noworodków po podaniu glukozy a nie w czasie kangurowania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Badania </a:t>
            </a:r>
            <a:r>
              <a:rPr lang="pl-PL" dirty="0" err="1" smtClean="0"/>
              <a:t>perimortem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15-25% wszystkich zgonów dzieci ma swoją przyczynę w czynnikach genetycznych</a:t>
            </a:r>
          </a:p>
          <a:p>
            <a:r>
              <a:rPr lang="pl-PL" dirty="0" smtClean="0"/>
              <a:t>Jest opisanych i regularnie rozpoznawanych ponad 400 wrodzonych błędów metabolicznych uwarunkowanych genetycznie</a:t>
            </a:r>
          </a:p>
          <a:p>
            <a:r>
              <a:rPr lang="pl-PL" dirty="0" smtClean="0"/>
              <a:t>Ich lista rośnie każdego miesiąca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Hipoglikemia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defekt oksydacji kwasów tłuszczowych</a:t>
            </a:r>
          </a:p>
          <a:p>
            <a:r>
              <a:rPr lang="pl-PL" dirty="0" smtClean="0"/>
              <a:t>zaburzenia </a:t>
            </a:r>
            <a:r>
              <a:rPr lang="pl-PL" dirty="0" err="1" smtClean="0"/>
              <a:t>glukoneogenezy</a:t>
            </a:r>
            <a:endParaRPr lang="pl-PL" dirty="0" smtClean="0"/>
          </a:p>
          <a:p>
            <a:r>
              <a:rPr lang="pl-PL" dirty="0" smtClean="0"/>
              <a:t>zaburzenia gromadzenia glikogenu</a:t>
            </a:r>
          </a:p>
          <a:p>
            <a:r>
              <a:rPr lang="pl-PL" dirty="0" smtClean="0"/>
              <a:t>wrodzona nietolerancja fruktozy</a:t>
            </a:r>
          </a:p>
          <a:p>
            <a:r>
              <a:rPr lang="pl-PL" dirty="0" err="1" smtClean="0"/>
              <a:t>Hyperinsulinizam</a:t>
            </a:r>
            <a:endParaRPr lang="pl-PL" dirty="0" smtClean="0"/>
          </a:p>
          <a:p>
            <a:r>
              <a:rPr lang="pl-PL" dirty="0" smtClean="0"/>
              <a:t>niewydolność przysadki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Hyperamonemia&gt;200umol/l</a:t>
            </a:r>
            <a:br>
              <a:rPr lang="pl-PL" dirty="0" smtClean="0"/>
            </a:br>
            <a:r>
              <a:rPr lang="pl-PL" dirty="0" smtClean="0"/>
              <a:t>(encefalopatia)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Zaburzenia cyklu mocznikowego</a:t>
            </a:r>
          </a:p>
          <a:p>
            <a:r>
              <a:rPr lang="pl-PL" dirty="0" smtClean="0"/>
              <a:t>Kwasice organiczne np. propionowa</a:t>
            </a:r>
          </a:p>
          <a:p>
            <a:r>
              <a:rPr lang="pl-PL" dirty="0" smtClean="0"/>
              <a:t>Przejściowa </a:t>
            </a:r>
            <a:r>
              <a:rPr lang="pl-PL" dirty="0" err="1" smtClean="0"/>
              <a:t>hyperamonemia</a:t>
            </a:r>
            <a:r>
              <a:rPr lang="pl-PL" dirty="0" smtClean="0"/>
              <a:t> noworodków</a:t>
            </a:r>
          </a:p>
          <a:p>
            <a:r>
              <a:rPr lang="pl-PL" dirty="0" smtClean="0"/>
              <a:t>Ciężka niewydolność wątrobowa</a:t>
            </a:r>
          </a:p>
          <a:p>
            <a:r>
              <a:rPr lang="pl-PL" dirty="0" smtClean="0"/>
              <a:t>Zwiększony wysiłek mięśniowy np. w czasie wentylacji (w tkankach stężenie amoniaku 10x wyższe)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Ketoza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Choroba syropu klonowego z postępującą encefalopatią od 3-5 dnia życia</a:t>
            </a:r>
          </a:p>
          <a:p>
            <a:r>
              <a:rPr lang="pl-PL" dirty="0" smtClean="0"/>
              <a:t>Kwasica i </a:t>
            </a:r>
            <a:r>
              <a:rPr lang="pl-PL" dirty="0" err="1" smtClean="0"/>
              <a:t>hyperamonemia</a:t>
            </a:r>
            <a:r>
              <a:rPr lang="pl-PL" dirty="0" smtClean="0"/>
              <a:t> nie należą do zasadniczych objawów choroby</a:t>
            </a:r>
          </a:p>
          <a:p>
            <a:r>
              <a:rPr lang="pl-PL" dirty="0" smtClean="0"/>
              <a:t>Dziedziczenie recesywne</a:t>
            </a:r>
          </a:p>
          <a:p>
            <a:r>
              <a:rPr lang="pl-PL" dirty="0" smtClean="0"/>
              <a:t>EU występowanie 1;200 000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Zaburzenia równowagi kwasowo-zasadowej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Zaburzenia w łańcuchu mitochondrialnym</a:t>
            </a:r>
          </a:p>
          <a:p>
            <a:r>
              <a:rPr lang="pl-PL" dirty="0" smtClean="0"/>
              <a:t>Defekt metabolizmu </a:t>
            </a:r>
            <a:r>
              <a:rPr lang="pl-PL" dirty="0" err="1" smtClean="0"/>
              <a:t>pyrogronianu</a:t>
            </a:r>
            <a:r>
              <a:rPr lang="pl-PL" dirty="0" smtClean="0"/>
              <a:t> (zaburzenia energetyczne w cyklu Krebsa)</a:t>
            </a:r>
          </a:p>
          <a:p>
            <a:r>
              <a:rPr lang="pl-PL" dirty="0" smtClean="0"/>
              <a:t>Kwasice organiczne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Badania ze wskazań klinicznych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Na a niewydolność nadnerczy z zespołem utraty soli</a:t>
            </a:r>
            <a:endParaRPr lang="pl-PL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Białka ostrej fazy w zakażeniach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pl-PL" sz="2000" b="1" dirty="0" smtClean="0"/>
          </a:p>
          <a:p>
            <a:r>
              <a:rPr lang="pl-PL" dirty="0" smtClean="0"/>
              <a:t>Grupa białek surowicy krwi syntetyzowanych przez wątrobę, których stężenie zmienia się w wyniku odpowiedzi na stan zapalny</a:t>
            </a:r>
            <a:endParaRPr lang="pl-PL" sz="4400" dirty="0" smtClean="0"/>
          </a:p>
          <a:p>
            <a:pPr lvl="0"/>
            <a:r>
              <a:rPr lang="pl-PL" dirty="0" smtClean="0"/>
              <a:t>pozytywne białka ostrej fazy: CRP, alfa-antytrypsyna, </a:t>
            </a:r>
            <a:r>
              <a:rPr lang="pl-PL" dirty="0" err="1" smtClean="0"/>
              <a:t>alfa-antyhymotrypsyna</a:t>
            </a:r>
            <a:r>
              <a:rPr lang="pl-PL" dirty="0" smtClean="0"/>
              <a:t>, </a:t>
            </a:r>
            <a:r>
              <a:rPr lang="pl-PL" dirty="0" err="1" smtClean="0"/>
              <a:t>kwasna</a:t>
            </a:r>
            <a:r>
              <a:rPr lang="pl-PL" dirty="0" smtClean="0"/>
              <a:t> alfa-glikoproteina, </a:t>
            </a:r>
            <a:r>
              <a:rPr lang="pl-PL" dirty="0" err="1" smtClean="0"/>
              <a:t>haptoglobina</a:t>
            </a:r>
            <a:r>
              <a:rPr lang="pl-PL" dirty="0" smtClean="0"/>
              <a:t>, </a:t>
            </a:r>
            <a:r>
              <a:rPr lang="pl-PL" dirty="0" err="1" smtClean="0"/>
              <a:t>ceruloplazmina</a:t>
            </a:r>
            <a:r>
              <a:rPr lang="pl-PL" dirty="0" smtClean="0"/>
              <a:t>, plazminogen, </a:t>
            </a:r>
            <a:r>
              <a:rPr lang="pl-PL" dirty="0" err="1" smtClean="0"/>
              <a:t>finrynogen</a:t>
            </a:r>
            <a:r>
              <a:rPr lang="pl-PL" dirty="0" smtClean="0"/>
              <a:t>, PCT, ferrytyna, </a:t>
            </a:r>
            <a:r>
              <a:rPr lang="pl-PL" dirty="0" err="1" smtClean="0"/>
              <a:t>kompement</a:t>
            </a:r>
            <a:endParaRPr lang="pl-PL" sz="3600" dirty="0" smtClean="0"/>
          </a:p>
          <a:p>
            <a:pPr lvl="0"/>
            <a:r>
              <a:rPr lang="pl-PL" dirty="0" smtClean="0"/>
              <a:t>Ujemne białka ostrej fazy: albuminy, </a:t>
            </a:r>
            <a:r>
              <a:rPr lang="pl-PL" dirty="0" err="1" smtClean="0"/>
              <a:t>prealbuminy</a:t>
            </a:r>
            <a:r>
              <a:rPr lang="pl-PL" dirty="0" smtClean="0"/>
              <a:t>, </a:t>
            </a:r>
            <a:r>
              <a:rPr lang="pl-PL" dirty="0" err="1" smtClean="0"/>
              <a:t>trensferyna</a:t>
            </a:r>
            <a:r>
              <a:rPr lang="pl-PL" dirty="0" smtClean="0"/>
              <a:t>, antytrombina</a:t>
            </a:r>
            <a:endParaRPr lang="pl-PL" sz="4000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Badania w zakażeniach </a:t>
            </a:r>
            <a:r>
              <a:rPr lang="pl-PL" dirty="0" smtClean="0"/>
              <a:t>noworodków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PCT, CRP, IL-6</a:t>
            </a:r>
          </a:p>
          <a:p>
            <a:r>
              <a:rPr lang="pl-PL" dirty="0" smtClean="0"/>
              <a:t>Białko C</a:t>
            </a:r>
          </a:p>
          <a:p>
            <a:r>
              <a:rPr lang="pl-PL" dirty="0" smtClean="0"/>
              <a:t>Antytrombina III</a:t>
            </a:r>
          </a:p>
          <a:p>
            <a:r>
              <a:rPr lang="pl-PL" dirty="0" smtClean="0"/>
              <a:t>Morfologia pełna</a:t>
            </a:r>
          </a:p>
          <a:p>
            <a:r>
              <a:rPr lang="pl-PL" dirty="0" err="1" smtClean="0"/>
              <a:t>Glikemia</a:t>
            </a:r>
            <a:endParaRPr lang="pl-PL" dirty="0" smtClean="0"/>
          </a:p>
          <a:p>
            <a:r>
              <a:rPr lang="pl-PL" dirty="0" smtClean="0"/>
              <a:t>Morfologia pełna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Drgawki jako objaw dominujący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Nieketotyczna</a:t>
            </a:r>
            <a:r>
              <a:rPr lang="pl-PL" dirty="0" smtClean="0"/>
              <a:t> </a:t>
            </a:r>
            <a:r>
              <a:rPr lang="pl-PL" dirty="0" err="1" smtClean="0"/>
              <a:t>hyperglicynemia</a:t>
            </a:r>
            <a:endParaRPr lang="pl-PL" dirty="0" smtClean="0"/>
          </a:p>
          <a:p>
            <a:r>
              <a:rPr lang="pl-PL" dirty="0" smtClean="0"/>
              <a:t>Padaczka </a:t>
            </a:r>
            <a:r>
              <a:rPr lang="pl-PL" dirty="0" err="1" smtClean="0"/>
              <a:t>pirydoksynożalezna</a:t>
            </a:r>
            <a:endParaRPr lang="pl-PL" dirty="0" smtClean="0"/>
          </a:p>
          <a:p>
            <a:r>
              <a:rPr lang="pl-PL" dirty="0" smtClean="0"/>
              <a:t>Zaburzenia </a:t>
            </a:r>
            <a:r>
              <a:rPr lang="pl-PL" dirty="0" err="1" smtClean="0"/>
              <a:t>perosksyzomów</a:t>
            </a:r>
            <a:r>
              <a:rPr lang="pl-PL" dirty="0" smtClean="0"/>
              <a:t> (katalaza)</a:t>
            </a:r>
          </a:p>
          <a:p>
            <a:r>
              <a:rPr lang="pl-PL" dirty="0" smtClean="0"/>
              <a:t>Defekt </a:t>
            </a:r>
            <a:r>
              <a:rPr lang="pl-PL" dirty="0" err="1" smtClean="0"/>
              <a:t>kofaktora</a:t>
            </a:r>
            <a:r>
              <a:rPr lang="pl-PL" dirty="0" smtClean="0"/>
              <a:t> molibdenu</a:t>
            </a:r>
          </a:p>
          <a:p>
            <a:r>
              <a:rPr lang="pl-PL" dirty="0" smtClean="0"/>
              <a:t>Defekt oksydazy siarczanu</a:t>
            </a:r>
          </a:p>
          <a:p>
            <a:r>
              <a:rPr lang="pl-PL" dirty="0" smtClean="0"/>
              <a:t>Defekt </a:t>
            </a:r>
            <a:r>
              <a:rPr lang="pl-PL" dirty="0" err="1" smtClean="0"/>
              <a:t>kofaktora</a:t>
            </a:r>
            <a:r>
              <a:rPr lang="pl-PL" dirty="0" smtClean="0"/>
              <a:t> molibdenu</a:t>
            </a:r>
          </a:p>
          <a:p>
            <a:r>
              <a:rPr lang="pl-PL" dirty="0" smtClean="0"/>
              <a:t>Defekt transportu glukozy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Ostra choroba wątroby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Galaktozemia</a:t>
            </a:r>
          </a:p>
          <a:p>
            <a:r>
              <a:rPr lang="pl-PL" dirty="0" smtClean="0"/>
              <a:t>Defekt oksydacji kwasów tłuszczowych</a:t>
            </a:r>
          </a:p>
          <a:p>
            <a:r>
              <a:rPr lang="pl-PL" dirty="0" err="1" smtClean="0"/>
              <a:t>Tyrozynemia</a:t>
            </a:r>
            <a:endParaRPr lang="pl-PL" dirty="0" smtClean="0"/>
          </a:p>
          <a:p>
            <a:r>
              <a:rPr lang="pl-PL" dirty="0" smtClean="0"/>
              <a:t>Wrodzona nietolerancja fruktozy</a:t>
            </a:r>
          </a:p>
          <a:p>
            <a:r>
              <a:rPr lang="pl-PL" dirty="0" smtClean="0"/>
              <a:t>Niedobór alfa antytrypsyny</a:t>
            </a:r>
          </a:p>
          <a:p>
            <a:r>
              <a:rPr lang="pl-PL" dirty="0" smtClean="0"/>
              <a:t>Zaburzenia łańcucha oddechowego mitochondriów</a:t>
            </a:r>
          </a:p>
          <a:p>
            <a:r>
              <a:rPr lang="pl-PL" dirty="0" err="1" smtClean="0"/>
              <a:t>Ch</a:t>
            </a:r>
            <a:r>
              <a:rPr lang="pl-PL" dirty="0" smtClean="0"/>
              <a:t>. </a:t>
            </a:r>
            <a:r>
              <a:rPr lang="pl-PL" dirty="0" err="1" smtClean="0"/>
              <a:t>Niemanna-Picka</a:t>
            </a:r>
            <a:r>
              <a:rPr lang="pl-PL" dirty="0" smtClean="0"/>
              <a:t> C</a:t>
            </a:r>
          </a:p>
          <a:p>
            <a:r>
              <a:rPr lang="pl-PL" dirty="0" err="1" smtClean="0"/>
              <a:t>Hemohromatoza</a:t>
            </a:r>
            <a:r>
              <a:rPr lang="pl-PL" dirty="0" smtClean="0"/>
              <a:t> noworodkowa</a:t>
            </a:r>
          </a:p>
          <a:p>
            <a:r>
              <a:rPr lang="pl-PL" dirty="0" smtClean="0"/>
              <a:t>Defekt metabolizmu bilirubiny</a:t>
            </a:r>
          </a:p>
          <a:p>
            <a:r>
              <a:rPr lang="pl-PL" dirty="0" smtClean="0"/>
              <a:t>Wrodzony defekt </a:t>
            </a:r>
            <a:r>
              <a:rPr lang="pl-PL" dirty="0" err="1" smtClean="0"/>
              <a:t>glukozylacji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dirty="0" smtClean="0"/>
              <a:t>Upust jatrogenny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Gary </a:t>
            </a:r>
            <a:r>
              <a:rPr lang="pl-PL" dirty="0" err="1" smtClean="0"/>
              <a:t>Oldman</a:t>
            </a:r>
            <a:r>
              <a:rPr lang="pl-PL" dirty="0" smtClean="0"/>
              <a:t> w filmie Coppoli „</a:t>
            </a:r>
            <a:r>
              <a:rPr lang="pl-PL" dirty="0" err="1" smtClean="0"/>
              <a:t>Dracula</a:t>
            </a:r>
            <a:r>
              <a:rPr lang="pl-PL" dirty="0" smtClean="0"/>
              <a:t>” do muzyki Wojciecha Kilara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pl-PL" dirty="0" smtClean="0"/>
              <a:t>Upust jatrogenny</a:t>
            </a:r>
          </a:p>
        </p:txBody>
      </p:sp>
      <p:pic>
        <p:nvPicPr>
          <p:cNvPr id="5" name="Symbol zastępczy zawartości 4" descr="Gary Oldman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43397" y="3486150"/>
            <a:ext cx="3586683" cy="2391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pl-PL" dirty="0" smtClean="0"/>
              <a:t>Objętość krwi dziecka płodowego o masie ciała 400g wynosi 38ml</a:t>
            </a:r>
          </a:p>
          <a:p>
            <a:pPr lvl="0"/>
            <a:r>
              <a:rPr lang="pl-PL" dirty="0" smtClean="0"/>
              <a:t>Jeżeli pobierzemy w ciągu dnia 1,5 ml krwi to po 10 dniach spowodujemy niedokrwistość, po 20 dniach wstrząs hipowolemiczny a po 25 dniach pozbawimy dziecko całkowicie krwi</a:t>
            </a:r>
          </a:p>
          <a:p>
            <a:pPr lvl="0"/>
            <a:r>
              <a:rPr lang="pl-PL" dirty="0" smtClean="0"/>
              <a:t>Zakażenie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Białko 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pl-PL" b="1" dirty="0" smtClean="0"/>
              <a:t>Zaburzenia </a:t>
            </a:r>
            <a:r>
              <a:rPr lang="pl-PL" b="1" dirty="0" err="1" smtClean="0"/>
              <a:t>stezenia</a:t>
            </a:r>
            <a:r>
              <a:rPr lang="pl-PL" b="1" dirty="0" smtClean="0"/>
              <a:t> </a:t>
            </a:r>
            <a:r>
              <a:rPr lang="pl-PL" b="1" dirty="0" err="1" smtClean="0"/>
              <a:t>bialka</a:t>
            </a:r>
            <a:r>
              <a:rPr lang="pl-PL" b="1" dirty="0" smtClean="0"/>
              <a:t> C we krwi: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 fontAlgn="base"/>
            <a:r>
              <a:rPr lang="pl-PL" dirty="0" smtClean="0"/>
              <a:t/>
            </a:r>
            <a:br>
              <a:rPr lang="pl-PL" dirty="0" smtClean="0"/>
            </a:br>
            <a:r>
              <a:rPr lang="pl-PL" u="sng" dirty="0" smtClean="0"/>
              <a:t>Spadek </a:t>
            </a:r>
            <a:r>
              <a:rPr lang="pl-PL" u="sng" dirty="0" err="1" smtClean="0"/>
              <a:t>stezenia</a:t>
            </a:r>
            <a:r>
              <a:rPr lang="pl-PL" u="sng" dirty="0" smtClean="0"/>
              <a:t>: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 - choroby zakrzepowe</a:t>
            </a:r>
            <a:br>
              <a:rPr lang="pl-PL" dirty="0" smtClean="0"/>
            </a:br>
            <a:r>
              <a:rPr lang="pl-PL" dirty="0" smtClean="0"/>
              <a:t> - wrodzone niedobory </a:t>
            </a:r>
            <a:r>
              <a:rPr lang="pl-PL" dirty="0" err="1" smtClean="0"/>
              <a:t>bialka</a:t>
            </a:r>
            <a:r>
              <a:rPr lang="pl-PL" dirty="0" smtClean="0"/>
              <a:t> C</a:t>
            </a:r>
            <a:br>
              <a:rPr lang="pl-PL" dirty="0" smtClean="0"/>
            </a:br>
            <a:r>
              <a:rPr lang="pl-PL" dirty="0" smtClean="0"/>
              <a:t>     homozygoty: </a:t>
            </a:r>
            <a:r>
              <a:rPr lang="pl-PL" dirty="0" err="1" smtClean="0"/>
              <a:t>odtra</a:t>
            </a:r>
            <a:r>
              <a:rPr lang="pl-PL" dirty="0" smtClean="0"/>
              <a:t> zakrzepica u dzieci (poziom </a:t>
            </a:r>
            <a:r>
              <a:rPr lang="pl-PL" dirty="0" err="1" smtClean="0"/>
              <a:t>bialka</a:t>
            </a:r>
            <a:r>
              <a:rPr lang="pl-PL" dirty="0" smtClean="0"/>
              <a:t> C </a:t>
            </a:r>
            <a:r>
              <a:rPr lang="pl-PL" dirty="0" err="1" smtClean="0"/>
              <a:t>moze</a:t>
            </a:r>
            <a:r>
              <a:rPr lang="pl-PL" dirty="0" smtClean="0"/>
              <a:t> </a:t>
            </a:r>
            <a:r>
              <a:rPr lang="pl-PL" dirty="0" err="1" smtClean="0"/>
              <a:t>byc</a:t>
            </a:r>
            <a:r>
              <a:rPr lang="pl-PL" dirty="0" smtClean="0"/>
              <a:t> nie wykrywalny)</a:t>
            </a:r>
            <a:br>
              <a:rPr lang="pl-PL" dirty="0" smtClean="0"/>
            </a:br>
            <a:r>
              <a:rPr lang="pl-PL" dirty="0" smtClean="0"/>
              <a:t>     heterozygoty: zakrzepice </a:t>
            </a:r>
            <a:r>
              <a:rPr lang="pl-PL" dirty="0" err="1" smtClean="0"/>
              <a:t>zylne</a:t>
            </a:r>
            <a:r>
              <a:rPr lang="pl-PL" dirty="0" smtClean="0"/>
              <a:t> </a:t>
            </a:r>
            <a:r>
              <a:rPr lang="pl-PL" dirty="0" err="1" smtClean="0"/>
              <a:t>wystepujace</a:t>
            </a:r>
            <a:r>
              <a:rPr lang="pl-PL" dirty="0" smtClean="0"/>
              <a:t> przez 30 rokiem </a:t>
            </a:r>
            <a:r>
              <a:rPr lang="pl-PL" dirty="0" err="1" smtClean="0"/>
              <a:t>zycia</a:t>
            </a:r>
            <a:r>
              <a:rPr lang="pl-PL" dirty="0" smtClean="0"/>
              <a:t>, (</a:t>
            </a:r>
            <a:r>
              <a:rPr lang="pl-PL" dirty="0" err="1" smtClean="0"/>
              <a:t>stezenie</a:t>
            </a:r>
            <a:r>
              <a:rPr lang="pl-PL" dirty="0" smtClean="0"/>
              <a:t> </a:t>
            </a:r>
            <a:r>
              <a:rPr lang="pl-PL" dirty="0" err="1" smtClean="0"/>
              <a:t>bialka</a:t>
            </a:r>
            <a:r>
              <a:rPr lang="pl-PL" dirty="0" smtClean="0"/>
              <a:t> C wynosi 40 – 50 % </a:t>
            </a:r>
            <a:r>
              <a:rPr lang="pl-PL" dirty="0" err="1" smtClean="0"/>
              <a:t>wartosci</a:t>
            </a:r>
            <a:r>
              <a:rPr lang="pl-PL" dirty="0" smtClean="0"/>
              <a:t> </a:t>
            </a:r>
            <a:r>
              <a:rPr lang="pl-PL" dirty="0" err="1" smtClean="0"/>
              <a:t>prawidlowych</a:t>
            </a:r>
            <a:r>
              <a:rPr lang="pl-PL" dirty="0" smtClean="0"/>
              <a:t>).</a:t>
            </a:r>
            <a:br>
              <a:rPr lang="pl-PL" dirty="0" smtClean="0"/>
            </a:br>
            <a:r>
              <a:rPr lang="pl-PL" dirty="0" smtClean="0"/>
              <a:t> - choroby </a:t>
            </a:r>
            <a:r>
              <a:rPr lang="pl-PL" dirty="0" err="1" smtClean="0"/>
              <a:t>watroby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 - </a:t>
            </a:r>
            <a:r>
              <a:rPr lang="pl-PL" dirty="0" err="1" smtClean="0"/>
              <a:t>zespol</a:t>
            </a:r>
            <a:r>
              <a:rPr lang="pl-PL" dirty="0" smtClean="0"/>
              <a:t> rozsianego </a:t>
            </a:r>
            <a:r>
              <a:rPr lang="pl-PL" dirty="0" err="1" smtClean="0"/>
              <a:t>wykrzepiania</a:t>
            </a:r>
            <a:r>
              <a:rPr lang="pl-PL" dirty="0" smtClean="0"/>
              <a:t> naczyniowego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Białko 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Białko C, podobnie jak </a:t>
            </a:r>
            <a:r>
              <a:rPr lang="pl-PL" dirty="0" err="1" smtClean="0"/>
              <a:t>bialko</a:t>
            </a:r>
            <a:r>
              <a:rPr lang="pl-PL" dirty="0" smtClean="0"/>
              <a:t> S i antytrombina III, jest naturalnie </a:t>
            </a:r>
            <a:r>
              <a:rPr lang="pl-PL" dirty="0" err="1" smtClean="0"/>
              <a:t>występujacym</a:t>
            </a:r>
            <a:r>
              <a:rPr lang="pl-PL" dirty="0" smtClean="0"/>
              <a:t> inhibitorem krzepnięcia. Jest </a:t>
            </a:r>
            <a:r>
              <a:rPr lang="pl-PL" dirty="0" err="1" smtClean="0"/>
              <a:t>proteaza</a:t>
            </a:r>
            <a:r>
              <a:rPr lang="pl-PL" dirty="0" smtClean="0"/>
              <a:t> serynowa, glikoproteina </a:t>
            </a:r>
            <a:r>
              <a:rPr lang="pl-PL" dirty="0" err="1" smtClean="0"/>
              <a:t>zalezna</a:t>
            </a:r>
            <a:r>
              <a:rPr lang="pl-PL" dirty="0" smtClean="0"/>
              <a:t> od witaminy K, </a:t>
            </a:r>
            <a:r>
              <a:rPr lang="pl-PL" dirty="0" err="1" smtClean="0"/>
              <a:t>ktora</a:t>
            </a:r>
            <a:r>
              <a:rPr lang="pl-PL" dirty="0" smtClean="0"/>
              <a:t> w kompleksie z </a:t>
            </a:r>
            <a:r>
              <a:rPr lang="pl-PL" dirty="0" err="1" smtClean="0"/>
              <a:t>bialkiem</a:t>
            </a:r>
            <a:r>
              <a:rPr lang="pl-PL" dirty="0" smtClean="0"/>
              <a:t> S, inaktywuje czynnik </a:t>
            </a:r>
            <a:r>
              <a:rPr lang="pl-PL" dirty="0" err="1" smtClean="0"/>
              <a:t>Va</a:t>
            </a:r>
            <a:r>
              <a:rPr lang="pl-PL" dirty="0" smtClean="0"/>
              <a:t> i </a:t>
            </a:r>
            <a:r>
              <a:rPr lang="pl-PL" dirty="0" err="1" smtClean="0"/>
              <a:t>VIIIa</a:t>
            </a:r>
            <a:r>
              <a:rPr lang="pl-PL" dirty="0" smtClean="0"/>
              <a:t>.</a:t>
            </a:r>
          </a:p>
          <a:p>
            <a:r>
              <a:rPr lang="pl-PL" dirty="0" smtClean="0"/>
              <a:t>Aktywacja </a:t>
            </a:r>
            <a:r>
              <a:rPr lang="pl-PL" dirty="0" err="1" smtClean="0"/>
              <a:t>bialka</a:t>
            </a:r>
            <a:r>
              <a:rPr lang="pl-PL" dirty="0" smtClean="0"/>
              <a:t> C wymaga obecności trombiny i </a:t>
            </a:r>
            <a:r>
              <a:rPr lang="pl-PL" dirty="0" err="1" smtClean="0"/>
              <a:t>trombomoduliny</a:t>
            </a:r>
            <a:r>
              <a:rPr lang="pl-PL" dirty="0" smtClean="0"/>
              <a:t> – białka powierzchniowego </a:t>
            </a:r>
            <a:r>
              <a:rPr lang="pl-PL" dirty="0" err="1" smtClean="0"/>
              <a:t>komorek</a:t>
            </a:r>
            <a:r>
              <a:rPr lang="pl-PL" dirty="0" smtClean="0"/>
              <a:t> </a:t>
            </a:r>
            <a:r>
              <a:rPr lang="pl-PL" dirty="0" err="1" smtClean="0"/>
              <a:t>endotelialnych</a:t>
            </a:r>
            <a:r>
              <a:rPr lang="pl-PL" dirty="0" smtClean="0"/>
              <a:t>. W osoczu białko C ulega powolnej aktywacji przez trombinę. </a:t>
            </a:r>
            <a:endParaRPr lang="pl-PL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Białko 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pl-PL" dirty="0" err="1" smtClean="0"/>
              <a:t>Material</a:t>
            </a:r>
            <a:r>
              <a:rPr lang="pl-PL" dirty="0" smtClean="0"/>
              <a:t> biologiczny : Osocze cytrynianowe. Krew pobrana do probówki zawierającej 3,8% cytrynianu sodu (w stosunku 1 </a:t>
            </a:r>
            <a:r>
              <a:rPr lang="pl-PL" dirty="0" err="1" smtClean="0"/>
              <a:t>czesc</a:t>
            </a:r>
            <a:r>
              <a:rPr lang="pl-PL" dirty="0" smtClean="0"/>
              <a:t> cytrynianu do 9 </a:t>
            </a:r>
            <a:r>
              <a:rPr lang="pl-PL" dirty="0" err="1" smtClean="0"/>
              <a:t>czesci</a:t>
            </a:r>
            <a:r>
              <a:rPr lang="pl-PL" dirty="0" smtClean="0"/>
              <a:t> krwi).</a:t>
            </a:r>
          </a:p>
          <a:p>
            <a:pPr fontAlgn="base"/>
            <a:r>
              <a:rPr lang="pl-PL" dirty="0" smtClean="0"/>
              <a:t>Wartości referencyjne :              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dirty="0" smtClean="0"/>
              <a:t>aktywność	65 – 150 %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dirty="0" smtClean="0"/>
              <a:t>stężenie		65 – 150 %</a:t>
            </a:r>
          </a:p>
          <a:p>
            <a:pPr fontAlgn="base"/>
            <a:r>
              <a:rPr lang="pl-PL" dirty="0" smtClean="0"/>
              <a:t>100% stanowi aktywność i stężenie obecne w osoczu osób zdrowych.</a:t>
            </a:r>
            <a:br>
              <a:rPr lang="pl-PL" dirty="0" smtClean="0"/>
            </a:b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AT III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pl-PL" dirty="0" smtClean="0"/>
              <a:t>Wzrost </a:t>
            </a:r>
            <a:r>
              <a:rPr lang="pl-PL" dirty="0" err="1" smtClean="0"/>
              <a:t>aktywnosci</a:t>
            </a:r>
            <a:r>
              <a:rPr lang="pl-PL" dirty="0" smtClean="0"/>
              <a:t> AT III:</a:t>
            </a:r>
            <a:br>
              <a:rPr lang="pl-PL" dirty="0" smtClean="0"/>
            </a:br>
            <a:r>
              <a:rPr lang="pl-PL" dirty="0" smtClean="0"/>
              <a:t> - wirusowe zapalenie wątroby</a:t>
            </a:r>
            <a:br>
              <a:rPr lang="pl-PL" dirty="0" smtClean="0"/>
            </a:br>
            <a:r>
              <a:rPr lang="pl-PL" dirty="0" smtClean="0"/>
              <a:t> - u chorych z przeszczepiona nerka</a:t>
            </a:r>
            <a:br>
              <a:rPr lang="pl-PL" dirty="0" smtClean="0"/>
            </a:br>
            <a:r>
              <a:rPr lang="pl-PL" dirty="0" smtClean="0"/>
              <a:t> - podczas leczenia sterydami anabolicznymi</a:t>
            </a:r>
          </a:p>
          <a:p>
            <a:pPr fontAlgn="base"/>
            <a:r>
              <a:rPr lang="pl-PL" dirty="0" smtClean="0"/>
              <a:t>Spadek aktywności AT III:</a:t>
            </a:r>
            <a:br>
              <a:rPr lang="pl-PL" dirty="0" smtClean="0"/>
            </a:br>
            <a:r>
              <a:rPr lang="pl-PL" dirty="0" smtClean="0"/>
              <a:t> - marskość </a:t>
            </a:r>
            <a:r>
              <a:rPr lang="pl-PL" dirty="0" err="1" smtClean="0"/>
              <a:t>watroby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 - w zespole rozsianego </a:t>
            </a:r>
            <a:r>
              <a:rPr lang="pl-PL" dirty="0" err="1" smtClean="0"/>
              <a:t>wykrzepiania</a:t>
            </a:r>
            <a:r>
              <a:rPr lang="pl-PL" dirty="0" smtClean="0"/>
              <a:t> naczyniowego (w zespole tym obniżona jest aktywność AT III przy jej prawidłowym stężeniu)</a:t>
            </a:r>
            <a:br>
              <a:rPr lang="pl-PL" dirty="0" smtClean="0"/>
            </a:br>
            <a:r>
              <a:rPr lang="pl-PL" dirty="0" smtClean="0"/>
              <a:t> - u kobiet przyjmujących doustne środki antykoncepcyjne</a:t>
            </a:r>
            <a:br>
              <a:rPr lang="pl-PL" dirty="0" smtClean="0"/>
            </a:br>
            <a:r>
              <a:rPr lang="pl-PL" dirty="0" smtClean="0"/>
              <a:t> - u osób z ostrymi białaczkami leczonymi I – asparaginaza</a:t>
            </a:r>
            <a:br>
              <a:rPr lang="pl-PL" dirty="0" smtClean="0"/>
            </a:br>
            <a:r>
              <a:rPr lang="pl-PL" dirty="0" smtClean="0"/>
              <a:t> - podczas leczenia dużymi dawkami heparyny (spadek o 5 –    15%)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AT III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Prawidłowe osocze ludzkie zawiera inhibitory trombiny</a:t>
            </a:r>
          </a:p>
          <a:p>
            <a:r>
              <a:rPr lang="pl-PL" dirty="0" smtClean="0"/>
              <a:t>Czynność </a:t>
            </a:r>
            <a:r>
              <a:rPr lang="pl-PL" dirty="0" err="1" smtClean="0"/>
              <a:t>antatrombinowa</a:t>
            </a:r>
            <a:r>
              <a:rPr lang="pl-PL" dirty="0" smtClean="0"/>
              <a:t> osocza zależy przede wszystkim od antytrombiny III i w mniejszym stopniu od alfa2 – </a:t>
            </a:r>
            <a:r>
              <a:rPr lang="pl-PL" dirty="0" err="1" smtClean="0"/>
              <a:t>mokroglobuliny</a:t>
            </a:r>
            <a:r>
              <a:rPr lang="pl-PL" dirty="0" smtClean="0"/>
              <a:t>, alfa1 – antytrypsyny i inhibitora C1 – esterazy</a:t>
            </a:r>
          </a:p>
          <a:p>
            <a:r>
              <a:rPr lang="pl-PL" dirty="0" smtClean="0"/>
              <a:t>Antytrombina III jest naturalnym inhibitorem proteaz serynowych. Jest glikoproteiną syntetyzowaną w wątrobie, która inaktywuje trombiną a także czynniki krzepnięcia XII, IX i X. Szybkość wiązania antytrombiny III z trombiną i czynnikami krzepnięcia ulega bardzo znacznemu przyspieszeniu w obecności heparyny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AT III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/>
            <a:r>
              <a:rPr lang="pl-PL" sz="2000" dirty="0" err="1" smtClean="0"/>
              <a:t>Material</a:t>
            </a:r>
            <a:r>
              <a:rPr lang="pl-PL" sz="2000" dirty="0" smtClean="0"/>
              <a:t> biologiczny : Osocze cytrynianowe. Krew pobrana do probówki zawierającej 3,8% cytrynian sodu (w stosunku 1 cześć cytrynianu do 9 części krwi).</a:t>
            </a:r>
          </a:p>
          <a:p>
            <a:pPr fontAlgn="base"/>
            <a:r>
              <a:rPr lang="pl-PL" sz="2000" dirty="0" smtClean="0"/>
              <a:t>Wartości referencyjne :                    </a:t>
            </a:r>
            <a:br>
              <a:rPr lang="pl-PL" sz="2000" dirty="0" smtClean="0"/>
            </a:br>
            <a:r>
              <a:rPr lang="pl-PL" sz="2000" dirty="0" smtClean="0"/>
              <a:t>Aktywność:                                                                     75% – 150%   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dirty="0" smtClean="0"/>
              <a:t>Zakres wartości referencyjnych dla 37°C :               20 – 29 IU/ml</a:t>
            </a:r>
          </a:p>
          <a:p>
            <a:r>
              <a:rPr lang="pl-PL" sz="2000" dirty="0" smtClean="0"/>
              <a:t>Jednostki: IU AT III jest to taka ilość inhibitora, która aktywuje 1 j. trombiny</a:t>
            </a:r>
            <a:br>
              <a:rPr lang="pl-PL" sz="2000" dirty="0" smtClean="0"/>
            </a:br>
            <a:r>
              <a:rPr lang="pl-PL" sz="2000" dirty="0" smtClean="0"/>
              <a:t>stężenie: 20 – 50 mg/dl</a:t>
            </a:r>
            <a:br>
              <a:rPr lang="pl-PL" sz="2000" dirty="0" smtClean="0"/>
            </a:br>
            <a:r>
              <a:rPr lang="pl-PL" sz="2000" dirty="0" smtClean="0"/>
              <a:t>wartość ta może być różna w zależności od metody.</a:t>
            </a:r>
            <a:endParaRPr lang="pl-PL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SIDS </a:t>
            </a:r>
            <a:r>
              <a:rPr lang="pl-PL" dirty="0" err="1" smtClean="0"/>
              <a:t>sudden</a:t>
            </a:r>
            <a:r>
              <a:rPr lang="pl-PL" dirty="0" smtClean="0"/>
              <a:t> infant </a:t>
            </a:r>
            <a:r>
              <a:rPr lang="pl-PL" dirty="0" err="1" smtClean="0"/>
              <a:t>death</a:t>
            </a:r>
            <a:r>
              <a:rPr lang="pl-PL" dirty="0" smtClean="0"/>
              <a:t> </a:t>
            </a:r>
            <a:r>
              <a:rPr lang="pl-PL" dirty="0" err="1" smtClean="0"/>
              <a:t>syndrome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Ch</a:t>
            </a:r>
            <a:r>
              <a:rPr lang="pl-PL" dirty="0" smtClean="0"/>
              <a:t>. </a:t>
            </a:r>
            <a:r>
              <a:rPr lang="pl-PL" dirty="0" err="1" smtClean="0"/>
              <a:t>spichrzeniowa</a:t>
            </a:r>
            <a:r>
              <a:rPr lang="pl-PL" dirty="0" smtClean="0"/>
              <a:t> glikogenu IV</a:t>
            </a:r>
          </a:p>
          <a:p>
            <a:r>
              <a:rPr lang="pl-PL" dirty="0" err="1" smtClean="0"/>
              <a:t>Spichrzeniowe</a:t>
            </a:r>
            <a:r>
              <a:rPr lang="pl-PL" dirty="0" smtClean="0"/>
              <a:t> zaburzenia </a:t>
            </a:r>
            <a:r>
              <a:rPr lang="pl-PL" dirty="0" err="1" smtClean="0"/>
              <a:t>lizozomu</a:t>
            </a:r>
            <a:endParaRPr lang="pl-PL" dirty="0" smtClean="0"/>
          </a:p>
          <a:p>
            <a:r>
              <a:rPr lang="pl-PL" dirty="0" smtClean="0"/>
              <a:t>Zespół </a:t>
            </a:r>
            <a:r>
              <a:rPr lang="pl-PL" dirty="0" err="1" smtClean="0"/>
              <a:t>Bartha</a:t>
            </a:r>
            <a:r>
              <a:rPr lang="pl-PL" dirty="0" smtClean="0"/>
              <a:t> (</a:t>
            </a:r>
            <a:r>
              <a:rPr lang="pl-PL" dirty="0" err="1" smtClean="0"/>
              <a:t>kardiomiopatia</a:t>
            </a:r>
            <a:r>
              <a:rPr lang="pl-PL" dirty="0" smtClean="0"/>
              <a:t>, </a:t>
            </a:r>
            <a:r>
              <a:rPr lang="pl-PL" dirty="0" err="1" smtClean="0"/>
              <a:t>neutropenia</a:t>
            </a:r>
            <a:r>
              <a:rPr lang="pl-PL" dirty="0" smtClean="0"/>
              <a:t>, miopatia) </a:t>
            </a:r>
            <a:r>
              <a:rPr lang="pl-PL" dirty="0" err="1" smtClean="0"/>
              <a:t>sprzęż</a:t>
            </a:r>
            <a:r>
              <a:rPr lang="pl-PL" dirty="0" smtClean="0"/>
              <a:t>. z </a:t>
            </a:r>
            <a:r>
              <a:rPr lang="pl-PL" dirty="0" err="1" smtClean="0"/>
              <a:t>chr</a:t>
            </a:r>
            <a:r>
              <a:rPr lang="pl-PL" dirty="0" smtClean="0"/>
              <a:t>. X</a:t>
            </a:r>
          </a:p>
          <a:p>
            <a:r>
              <a:rPr lang="pl-PL" dirty="0" smtClean="0"/>
              <a:t>Niedobór specyficznej sercowej kinazy </a:t>
            </a:r>
            <a:r>
              <a:rPr lang="pl-PL" dirty="0" err="1" smtClean="0"/>
              <a:t>polifosforylazy</a:t>
            </a:r>
            <a:endParaRPr lang="pl-PL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Ciężka hipotonia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Zaburzenia </a:t>
            </a:r>
            <a:r>
              <a:rPr lang="pl-PL" dirty="0" err="1" smtClean="0"/>
              <a:t>peroksyzomów</a:t>
            </a:r>
            <a:r>
              <a:rPr lang="pl-PL" dirty="0" smtClean="0"/>
              <a:t> (katalaza)</a:t>
            </a:r>
          </a:p>
          <a:p>
            <a:r>
              <a:rPr lang="pl-PL" dirty="0" err="1" smtClean="0"/>
              <a:t>Nieketotyczna</a:t>
            </a:r>
            <a:r>
              <a:rPr lang="pl-PL" dirty="0" smtClean="0"/>
              <a:t> </a:t>
            </a:r>
            <a:r>
              <a:rPr lang="pl-PL" dirty="0" err="1" smtClean="0"/>
              <a:t>hyperglicynemia</a:t>
            </a:r>
            <a:endParaRPr lang="pl-PL" dirty="0" smtClean="0"/>
          </a:p>
          <a:p>
            <a:r>
              <a:rPr lang="pl-PL" dirty="0" smtClean="0"/>
              <a:t>Niedobór oksydazy </a:t>
            </a:r>
            <a:r>
              <a:rPr lang="pl-PL" dirty="0" err="1" smtClean="0"/>
              <a:t>sulphite</a:t>
            </a:r>
            <a:endParaRPr lang="pl-PL" dirty="0" smtClean="0"/>
          </a:p>
          <a:p>
            <a:r>
              <a:rPr lang="pl-PL" dirty="0" err="1" smtClean="0"/>
              <a:t>Defeket</a:t>
            </a:r>
            <a:r>
              <a:rPr lang="pl-PL" dirty="0" smtClean="0"/>
              <a:t> </a:t>
            </a:r>
            <a:r>
              <a:rPr lang="pl-PL" dirty="0" err="1" smtClean="0"/>
              <a:t>kofaktora</a:t>
            </a:r>
            <a:r>
              <a:rPr lang="pl-PL" dirty="0" smtClean="0"/>
              <a:t> molibdeny</a:t>
            </a:r>
          </a:p>
          <a:p>
            <a:r>
              <a:rPr lang="pl-PL" dirty="0" smtClean="0"/>
              <a:t>Wrodzony defekt </a:t>
            </a:r>
            <a:r>
              <a:rPr lang="pl-PL" dirty="0" err="1" smtClean="0"/>
              <a:t>glikozylacji</a:t>
            </a:r>
            <a:endParaRPr lang="pl-PL" dirty="0" smtClean="0"/>
          </a:p>
          <a:p>
            <a:r>
              <a:rPr lang="pl-PL" dirty="0" smtClean="0"/>
              <a:t>Wrodzona kwasica mleczanowa</a:t>
            </a:r>
          </a:p>
          <a:p>
            <a:r>
              <a:rPr lang="pl-PL" dirty="0" err="1" smtClean="0"/>
              <a:t>Ch</a:t>
            </a:r>
            <a:r>
              <a:rPr lang="pl-PL" dirty="0" smtClean="0"/>
              <a:t>. </a:t>
            </a:r>
            <a:r>
              <a:rPr lang="pl-PL" dirty="0" err="1" smtClean="0"/>
              <a:t>spichrzeniowa</a:t>
            </a:r>
            <a:r>
              <a:rPr lang="pl-PL" dirty="0" smtClean="0"/>
              <a:t> glikogenu t. II </a:t>
            </a:r>
            <a:endParaRPr lang="pl-PL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Nieimmunologiczny</a:t>
            </a:r>
            <a:r>
              <a:rPr lang="pl-PL" dirty="0" smtClean="0"/>
              <a:t> obrzęk płodu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Zaburzenia </a:t>
            </a:r>
            <a:r>
              <a:rPr lang="pl-PL" dirty="0" err="1" smtClean="0"/>
              <a:t>lyzozomalne</a:t>
            </a:r>
            <a:endParaRPr lang="pl-PL" dirty="0" smtClean="0"/>
          </a:p>
          <a:p>
            <a:r>
              <a:rPr lang="pl-PL" dirty="0" err="1" smtClean="0"/>
              <a:t>Hemoglobinopatie</a:t>
            </a:r>
            <a:endParaRPr lang="pl-PL" dirty="0" smtClean="0"/>
          </a:p>
          <a:p>
            <a:r>
              <a:rPr lang="pl-PL" dirty="0" smtClean="0"/>
              <a:t>Defekt </a:t>
            </a:r>
            <a:r>
              <a:rPr lang="pl-PL" dirty="0" err="1" smtClean="0"/>
              <a:t>glykolizy</a:t>
            </a:r>
            <a:r>
              <a:rPr lang="pl-PL" dirty="0" smtClean="0"/>
              <a:t> </a:t>
            </a:r>
            <a:r>
              <a:rPr lang="pl-PL" dirty="0" err="1" smtClean="0"/>
              <a:t>erytrozytów</a:t>
            </a:r>
            <a:endParaRPr lang="pl-PL" dirty="0" smtClean="0"/>
          </a:p>
          <a:p>
            <a:r>
              <a:rPr lang="pl-PL" dirty="0" smtClean="0"/>
              <a:t>Noworodkowa hemochromatoza</a:t>
            </a:r>
          </a:p>
          <a:p>
            <a:r>
              <a:rPr lang="pl-PL" dirty="0" err="1" smtClean="0"/>
              <a:t>Glykogenoza</a:t>
            </a:r>
            <a:r>
              <a:rPr lang="pl-PL" dirty="0" smtClean="0"/>
              <a:t> typ IV</a:t>
            </a:r>
          </a:p>
          <a:p>
            <a:r>
              <a:rPr lang="pl-PL" dirty="0" smtClean="0"/>
              <a:t>Zaburzenia łańcucha oddechowego mitochondriów</a:t>
            </a:r>
            <a:endParaRPr lang="pl-PL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Genetyczne przyczyny martwego płodu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Anomalie chromosomowe</a:t>
            </a:r>
          </a:p>
          <a:p>
            <a:r>
              <a:rPr lang="pl-PL" dirty="0" smtClean="0"/>
              <a:t>Dysplazja kości</a:t>
            </a:r>
          </a:p>
          <a:p>
            <a:r>
              <a:rPr lang="pl-PL" dirty="0" smtClean="0"/>
              <a:t>Nie-metaboliczna </a:t>
            </a:r>
            <a:r>
              <a:rPr lang="pl-PL" dirty="0" err="1" smtClean="0"/>
              <a:t>dysmorfia</a:t>
            </a:r>
            <a:endParaRPr lang="pl-PL" dirty="0" smtClean="0"/>
          </a:p>
          <a:p>
            <a:r>
              <a:rPr lang="pl-PL" dirty="0" err="1" smtClean="0"/>
              <a:t>Hipofosfatazja</a:t>
            </a:r>
            <a:endParaRPr lang="pl-PL" dirty="0" smtClean="0"/>
          </a:p>
          <a:p>
            <a:r>
              <a:rPr lang="pl-PL" dirty="0" smtClean="0"/>
              <a:t>Wrodzone zaburzenie biosyntezy cholesterolu</a:t>
            </a:r>
          </a:p>
          <a:p>
            <a:r>
              <a:rPr lang="pl-PL" dirty="0" smtClean="0"/>
              <a:t>Zaburzenia </a:t>
            </a:r>
            <a:r>
              <a:rPr lang="pl-PL" dirty="0" err="1" smtClean="0"/>
              <a:t>lizozomalne</a:t>
            </a:r>
            <a:endParaRPr lang="pl-PL" dirty="0" smtClean="0"/>
          </a:p>
          <a:p>
            <a:r>
              <a:rPr lang="pl-PL" dirty="0" smtClean="0"/>
              <a:t>Zaburzenia </a:t>
            </a:r>
            <a:r>
              <a:rPr lang="pl-PL" dirty="0" err="1" smtClean="0"/>
              <a:t>peroksyzomów</a:t>
            </a:r>
            <a:r>
              <a:rPr lang="pl-PL" dirty="0" smtClean="0"/>
              <a:t> (katalaza)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Hi, mam tylko 45 ml krwi</a:t>
            </a:r>
            <a:endParaRPr lang="pl-PL" dirty="0"/>
          </a:p>
        </p:txBody>
      </p:sp>
      <p:pic>
        <p:nvPicPr>
          <p:cNvPr id="4" name="Symbol zastępczy zawartości 3" descr="570gRDS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45956" y="1422597"/>
            <a:ext cx="4124095" cy="5544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CIM\103_PANA\P1030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NICAP (</a:t>
            </a:r>
            <a:r>
              <a:rPr lang="pl-PL" dirty="0" err="1" smtClean="0"/>
              <a:t>Newborn</a:t>
            </a:r>
            <a:r>
              <a:rPr lang="pl-PL" dirty="0" smtClean="0"/>
              <a:t> </a:t>
            </a:r>
            <a:r>
              <a:rPr lang="pl-PL" dirty="0" err="1" smtClean="0"/>
              <a:t>Indyvidualized</a:t>
            </a:r>
            <a:r>
              <a:rPr lang="pl-PL" dirty="0" smtClean="0"/>
              <a:t> </a:t>
            </a:r>
            <a:r>
              <a:rPr lang="pl-PL" dirty="0" err="1" smtClean="0"/>
              <a:t>Care</a:t>
            </a:r>
            <a:r>
              <a:rPr lang="pl-PL" dirty="0" smtClean="0"/>
              <a:t> Program) </a:t>
            </a:r>
            <a:r>
              <a:rPr lang="pl-PL" dirty="0" err="1" smtClean="0"/>
              <a:t>Hadeline</a:t>
            </a:r>
            <a:r>
              <a:rPr lang="pl-PL" dirty="0" smtClean="0"/>
              <a:t> </a:t>
            </a:r>
            <a:r>
              <a:rPr lang="pl-PL" dirty="0" err="1" smtClean="0"/>
              <a:t>Als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Między innymi dlatego należy stosować reguły zawarte w tym systemie opieki aby</a:t>
            </a:r>
          </a:p>
          <a:p>
            <a:pPr lvl="1"/>
            <a:r>
              <a:rPr lang="pl-PL" dirty="0" smtClean="0"/>
              <a:t>zmniejszać liczbę pobrań i objętość do bezpiecznego diagnostycznie minimum</a:t>
            </a:r>
          </a:p>
          <a:p>
            <a:pPr lvl="1"/>
            <a:r>
              <a:rPr lang="pl-PL" dirty="0" smtClean="0"/>
              <a:t>ograniczyć ból dziecka</a:t>
            </a:r>
          </a:p>
          <a:p>
            <a:pPr lvl="1"/>
            <a:r>
              <a:rPr lang="pl-PL" dirty="0" smtClean="0"/>
              <a:t>zmniejszyć narażenie na infekcje</a:t>
            </a:r>
          </a:p>
          <a:p>
            <a:pPr lvl="1"/>
            <a:r>
              <a:rPr lang="pl-PL" dirty="0" smtClean="0"/>
              <a:t>dać mu sposobność do snu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Odpowiedni moment do badania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Również czas pobierania badań np. </a:t>
            </a:r>
            <a:r>
              <a:rPr lang="pl-PL" dirty="0" err="1" smtClean="0"/>
              <a:t>glikemii</a:t>
            </a:r>
            <a:r>
              <a:rPr lang="pl-PL" dirty="0" smtClean="0"/>
              <a:t> powinien być racjonalny</a:t>
            </a:r>
          </a:p>
          <a:p>
            <a:r>
              <a:rPr lang="pl-PL" dirty="0" smtClean="0"/>
              <a:t>Pobrany wkrótce po posiłku może sugerować hiperglikemię, a ta rozwijające się zakażenie</a:t>
            </a:r>
          </a:p>
          <a:p>
            <a:r>
              <a:rPr lang="pl-PL" dirty="0" smtClean="0"/>
              <a:t>W efekcie dziecko będzie miało pobraną krew kolejny raz w kierunku infekcji, a podaż glukozy zostanie zmniejszona co może prowadzić do hipoglikemii jatrogennej.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 badań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Badania w neonatologii mają charakter badań przesiewowych uprzedzających wystąpienie objawów chorobowych np. encefalopatii, diagnostycznych jeżeli wywiad sugeruje chorobę lub</a:t>
            </a:r>
          </a:p>
          <a:p>
            <a:r>
              <a:rPr lang="pl-PL" dirty="0" smtClean="0"/>
              <a:t>Diagnostycznych w czasie rzeczywistym kiedy występują już objawy patologiczne</a:t>
            </a:r>
          </a:p>
          <a:p>
            <a:r>
              <a:rPr lang="pl-PL" dirty="0" smtClean="0"/>
              <a:t>W intensywnej terapii najkorzystniejsze jest monitorowanie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1816</TotalTime>
  <Words>1517</Words>
  <Application>Microsoft Office PowerPoint</Application>
  <PresentationFormat>Pokaz na ekranie (4:3)</PresentationFormat>
  <Paragraphs>221</Paragraphs>
  <Slides>60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7" baseType="lpstr">
      <vt:lpstr>Calibri</vt:lpstr>
      <vt:lpstr>Consolas</vt:lpstr>
      <vt:lpstr>Corbel</vt:lpstr>
      <vt:lpstr>Wingdings</vt:lpstr>
      <vt:lpstr>Wingdings 2</vt:lpstr>
      <vt:lpstr>Wingdings 3</vt:lpstr>
      <vt:lpstr>Metro</vt:lpstr>
      <vt:lpstr>Badania laboratoryjne przyłóżkowe POCT (point of care testing)w oddziale noworodkowym</vt:lpstr>
      <vt:lpstr>Strategia badań laboratoryjnych</vt:lpstr>
      <vt:lpstr>Aparaty POCT</vt:lpstr>
      <vt:lpstr>À propos à la douleur</vt:lpstr>
      <vt:lpstr>Upust jatrogenny</vt:lpstr>
      <vt:lpstr>Hi, mam tylko 45 ml krwi</vt:lpstr>
      <vt:lpstr>NICAP (Newborn Indyvidualized Care Program) Hadeline Als </vt:lpstr>
      <vt:lpstr>Odpowiedni moment do badania</vt:lpstr>
      <vt:lpstr>Rodzaj badań</vt:lpstr>
      <vt:lpstr>Monitorwanie PaO2 i PaCO2</vt:lpstr>
      <vt:lpstr>Kapnometria monitorowanie wydychanego CO2, SaO2 w trakcie zabiegów chirurgicznych w znieczuleniu ogólnym sewofluranem</vt:lpstr>
      <vt:lpstr>Dziecko z achonrdoplazją nie wymaga szybkiej diagnostyki tylko szczegółowej</vt:lpstr>
      <vt:lpstr>Monitorowanie pętli oddechowej oraz parametrów wentylacji</vt:lpstr>
      <vt:lpstr>CCFM- color cerberal function monitor Monitorowanie SaO2, Pulsu i EEG</vt:lpstr>
      <vt:lpstr>CCFM</vt:lpstr>
      <vt:lpstr>Nie ma pośpiechu</vt:lpstr>
      <vt:lpstr>KTG hp było jedno w klinice</vt:lpstr>
      <vt:lpstr>Chwila „oddechu” po trudach porodu</vt:lpstr>
      <vt:lpstr>Brak jakiegokolwiek monitorowania w tym wypadku kangurującej Mamy</vt:lpstr>
      <vt:lpstr>Ale może kangurować Tata i monitorować stan dziecka</vt:lpstr>
      <vt:lpstr>Badania przesiewowe</vt:lpstr>
      <vt:lpstr> Nieszczelny screening</vt:lpstr>
      <vt:lpstr>Badania przesiewowe</vt:lpstr>
      <vt:lpstr>Badania przyłóżkowe w intensywnej terapii</vt:lpstr>
      <vt:lpstr>Badania przyłóżkowe</vt:lpstr>
      <vt:lpstr>Badania w okresie okołoporodowym oceniające stan metaboliczny noworodka</vt:lpstr>
      <vt:lpstr>Testy przesiewowe</vt:lpstr>
      <vt:lpstr>1960</vt:lpstr>
      <vt:lpstr>Testy genetyczne</vt:lpstr>
      <vt:lpstr>Bez nadziei?</vt:lpstr>
      <vt:lpstr>Dokładnie i szybko</vt:lpstr>
      <vt:lpstr>Różnice w liczbie testów</vt:lpstr>
      <vt:lpstr>Przesiewowe testy biofizyczne</vt:lpstr>
      <vt:lpstr>OAE otoacoustic emission</vt:lpstr>
      <vt:lpstr>Aby żadne dziecko nie umknęło badaniu</vt:lpstr>
      <vt:lpstr>Polcard SaO2&gt;95% OK &lt;94% badanie kardiologiczne</vt:lpstr>
      <vt:lpstr>NIRS near infraread spectrophotometry</vt:lpstr>
      <vt:lpstr>Znaczenie badań prenatalnych</vt:lpstr>
      <vt:lpstr>Badania moczu w kierunku zawartości kotyniny i narkotyków, alkoholu</vt:lpstr>
      <vt:lpstr>Badania perimortem</vt:lpstr>
      <vt:lpstr>Hipoglikemia</vt:lpstr>
      <vt:lpstr>Hyperamonemia&gt;200umol/l (encefalopatia)</vt:lpstr>
      <vt:lpstr>Ketoza</vt:lpstr>
      <vt:lpstr>Zaburzenia równowagi kwasowo-zasadowej </vt:lpstr>
      <vt:lpstr>Badania ze wskazań klinicznych</vt:lpstr>
      <vt:lpstr>Białka ostrej fazy w zakażeniach</vt:lpstr>
      <vt:lpstr>Badania w zakażeniach noworodków</vt:lpstr>
      <vt:lpstr>Drgawki jako objaw dominujący</vt:lpstr>
      <vt:lpstr>Ostra choroba wątroby</vt:lpstr>
      <vt:lpstr>Białko C</vt:lpstr>
      <vt:lpstr>Białko C</vt:lpstr>
      <vt:lpstr>Białko C</vt:lpstr>
      <vt:lpstr>AT III</vt:lpstr>
      <vt:lpstr>AT III</vt:lpstr>
      <vt:lpstr>AT III</vt:lpstr>
      <vt:lpstr>SIDS sudden infant death syndrome</vt:lpstr>
      <vt:lpstr>Ciężka hipotonia</vt:lpstr>
      <vt:lpstr>Nieimmunologiczny obrzęk płodu</vt:lpstr>
      <vt:lpstr>Genetyczne przyczyny martwego płodu 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Badania laboratoryjne w oddziale noworodkowym</dc:title>
  <dc:creator>KPN</dc:creator>
  <cp:lastModifiedBy>Jacek Rudnicki</cp:lastModifiedBy>
  <cp:revision>23</cp:revision>
  <dcterms:created xsi:type="dcterms:W3CDTF">2013-09-30T17:13:13Z</dcterms:created>
  <dcterms:modified xsi:type="dcterms:W3CDTF">2014-02-27T07:26:11Z</dcterms:modified>
</cp:coreProperties>
</file>